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20" r:id="rId10"/>
    <p:sldId id="275" r:id="rId11"/>
    <p:sldId id="276" r:id="rId12"/>
    <p:sldId id="277" r:id="rId13"/>
    <p:sldId id="278" r:id="rId14"/>
    <p:sldId id="279" r:id="rId15"/>
    <p:sldId id="273" r:id="rId16"/>
    <p:sldId id="280" r:id="rId17"/>
    <p:sldId id="281" r:id="rId18"/>
    <p:sldId id="282" r:id="rId19"/>
    <p:sldId id="258" r:id="rId20"/>
    <p:sldId id="260" r:id="rId21"/>
    <p:sldId id="263" r:id="rId22"/>
    <p:sldId id="264" r:id="rId23"/>
    <p:sldId id="265" r:id="rId24"/>
    <p:sldId id="266" r:id="rId25"/>
    <p:sldId id="267" r:id="rId26"/>
    <p:sldId id="261" r:id="rId27"/>
    <p:sldId id="295" r:id="rId28"/>
    <p:sldId id="268" r:id="rId29"/>
    <p:sldId id="269" r:id="rId30"/>
    <p:sldId id="322" r:id="rId31"/>
    <p:sldId id="271" r:id="rId32"/>
    <p:sldId id="270" r:id="rId33"/>
    <p:sldId id="309" r:id="rId34"/>
    <p:sldId id="323" r:id="rId35"/>
    <p:sldId id="272" r:id="rId36"/>
    <p:sldId id="321" r:id="rId37"/>
    <p:sldId id="259" r:id="rId38"/>
    <p:sldId id="283" r:id="rId39"/>
    <p:sldId id="284" r:id="rId40"/>
    <p:sldId id="294" r:id="rId41"/>
    <p:sldId id="296" r:id="rId42"/>
    <p:sldId id="257" r:id="rId43"/>
    <p:sldId id="291" r:id="rId44"/>
    <p:sldId id="310" r:id="rId45"/>
    <p:sldId id="293" r:id="rId46"/>
    <p:sldId id="297" r:id="rId47"/>
    <p:sldId id="311" r:id="rId48"/>
    <p:sldId id="300" r:id="rId49"/>
    <p:sldId id="312" r:id="rId50"/>
    <p:sldId id="313" r:id="rId51"/>
    <p:sldId id="299" r:id="rId52"/>
    <p:sldId id="314" r:id="rId53"/>
    <p:sldId id="317" r:id="rId54"/>
    <p:sldId id="318" r:id="rId55"/>
    <p:sldId id="319" r:id="rId56"/>
    <p:sldId id="324" r:id="rId57"/>
    <p:sldId id="316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87A4D9"/>
    <a:srgbClr val="C00000"/>
    <a:srgbClr val="2F528F"/>
    <a:srgbClr val="050608"/>
    <a:srgbClr val="F6F6F6"/>
    <a:srgbClr val="FDE5D6"/>
    <a:srgbClr val="F2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5899" autoAdjust="0"/>
  </p:normalViewPr>
  <p:slideViewPr>
    <p:cSldViewPr snapToGrid="0">
      <p:cViewPr varScale="1">
        <p:scale>
          <a:sx n="57" d="100"/>
          <a:sy n="57" d="100"/>
        </p:scale>
        <p:origin x="13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33B13-460C-4579-BBB8-438E597F4BAC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FEDAA-63DF-4380-950F-77F8B4C22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7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Dari Namanya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menebak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Bioinformatika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BIOLOGI &amp; INFORMATIKA.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juga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lain </a:t>
            </a:r>
            <a:r>
              <a:rPr lang="en-US" dirty="0" err="1"/>
              <a:t>yaitu</a:t>
            </a:r>
            <a:r>
              <a:rPr lang="en-US" dirty="0"/>
              <a:t> KIMIA &amp; STATISTIK.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keempat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BIOINFORMATIKA.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Dan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topik</a:t>
            </a:r>
            <a:r>
              <a:rPr lang="en-US" dirty="0"/>
              <a:t> MACHINE LEARNING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INFORMATIKA.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99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“</a:t>
            </a: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program”,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dulu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program </a:t>
            </a:r>
            <a:r>
              <a:rPr lang="en-US" dirty="0" err="1"/>
              <a:t>tradisional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Program </a:t>
            </a:r>
            <a:r>
              <a:rPr lang="en-US" dirty="0" err="1"/>
              <a:t>tradisional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mengolah</a:t>
            </a:r>
            <a:r>
              <a:rPr lang="en-US" dirty="0"/>
              <a:t> data input </a:t>
            </a:r>
            <a:r>
              <a:rPr lang="en-US" dirty="0" err="1"/>
              <a:t>menjadi</a:t>
            </a:r>
            <a:r>
              <a:rPr lang="en-US" dirty="0"/>
              <a:t> data </a:t>
            </a:r>
            <a:r>
              <a:rPr lang="en-US" dirty="0" err="1"/>
              <a:t>keluaran</a:t>
            </a:r>
            <a:r>
              <a:rPr lang="en-US" dirty="0"/>
              <a:t>/output.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Pertanyaan</a:t>
            </a:r>
            <a:r>
              <a:rPr lang="en-US" dirty="0"/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 yang mana?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Output yang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94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0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pembahasan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bagan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Machine Learning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fokus</a:t>
            </a:r>
            <a:r>
              <a:rPr lang="en-US" dirty="0"/>
              <a:t> pada learning algorithm (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Supervised learning = </a:t>
            </a:r>
            <a:r>
              <a:rPr lang="en-US" dirty="0" err="1"/>
              <a:t>pembelajaran</a:t>
            </a:r>
            <a:r>
              <a:rPr lang="en-US" dirty="0"/>
              <a:t> yang </a:t>
            </a:r>
            <a:r>
              <a:rPr lang="en-US" dirty="0" err="1"/>
              <a:t>diawasi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Unsupervised learning = </a:t>
            </a:r>
            <a:r>
              <a:rPr lang="en-US" dirty="0" err="1"/>
              <a:t>pembelajaran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diawasi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54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supervised and unsupervised learning?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perbedaannya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bagan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ML.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Pada supervised learning, output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label, class label </a:t>
            </a:r>
            <a:r>
              <a:rPr lang="en-US" dirty="0" err="1"/>
              <a:t>atau</a:t>
            </a:r>
            <a:r>
              <a:rPr lang="en-US" dirty="0"/>
              <a:t> variable </a:t>
            </a:r>
            <a:r>
              <a:rPr lang="en-US" dirty="0" err="1"/>
              <a:t>respon</a:t>
            </a:r>
            <a:r>
              <a:rPr lang="en-US" dirty="0"/>
              <a:t>/response variable.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31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61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20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77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SVM: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hyperplane progressively converges on the ideal geometry to separate the two classes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8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kemiripan</a:t>
            </a:r>
            <a:r>
              <a:rPr lang="en-US" dirty="0"/>
              <a:t> pada data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mengelompokkannya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label.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Yang </a:t>
            </a:r>
            <a:r>
              <a:rPr lang="en-US" dirty="0" err="1"/>
              <a:t>menentukan</a:t>
            </a:r>
            <a:r>
              <a:rPr lang="en-US" dirty="0"/>
              <a:t> label </a:t>
            </a:r>
            <a:r>
              <a:rPr lang="en-US" dirty="0" err="1"/>
              <a:t>adalah</a:t>
            </a:r>
            <a:r>
              <a:rPr lang="en-US" dirty="0"/>
              <a:t> “</a:t>
            </a:r>
            <a:r>
              <a:rPr lang="en-US" dirty="0" err="1"/>
              <a:t>kita</a:t>
            </a:r>
            <a:r>
              <a:rPr lang="en-US" dirty="0"/>
              <a:t>” /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11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 of collecting, analyzing and conceptualizing biological data by implication of informatics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istilah</a:t>
            </a:r>
            <a:r>
              <a:rPr lang="en-US" dirty="0"/>
              <a:t> BIOINFORMATIKA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?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mendengar</a:t>
            </a:r>
            <a:r>
              <a:rPr lang="en-US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KIMIA INFORMATIKA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FISIKA INFORMATIKA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EKONOMI INFORMATIKA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Atau</a:t>
            </a:r>
            <a:r>
              <a:rPr lang="en-US" dirty="0"/>
              <a:t> yang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Ada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alasan</a:t>
            </a:r>
            <a:r>
              <a:rPr lang="en-US" dirty="0"/>
              <a:t> </a:t>
            </a:r>
            <a:r>
              <a:rPr lang="en-US" dirty="0" err="1"/>
              <a:t>kenapa</a:t>
            </a:r>
            <a:r>
              <a:rPr lang="en-US" dirty="0"/>
              <a:t> BIOLOGI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 INFORMATIKA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Karena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ledakan</a:t>
            </a:r>
            <a:r>
              <a:rPr lang="en-US" dirty="0"/>
              <a:t> data </a:t>
            </a:r>
            <a:r>
              <a:rPr lang="en-US" dirty="0" err="1"/>
              <a:t>biologi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, </a:t>
            </a:r>
            <a:r>
              <a:rPr lang="en-US" dirty="0" err="1"/>
              <a:t>bioinformatika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. </a:t>
            </a:r>
            <a:r>
              <a:rPr lang="en-US" dirty="0" err="1"/>
              <a:t>Disebebkan</a:t>
            </a:r>
            <a:r>
              <a:rPr lang="en-US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Riset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bioinformatika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 </a:t>
            </a:r>
            <a:r>
              <a:rPr lang="en-US" dirty="0" err="1"/>
              <a:t>Biologi</a:t>
            </a:r>
            <a:r>
              <a:rPr lang="en-US" dirty="0"/>
              <a:t> &amp; Kimia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singkat</a:t>
            </a:r>
            <a:r>
              <a:rPr lang="en-US" dirty="0"/>
              <a:t>,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(</a:t>
            </a:r>
            <a:r>
              <a:rPr lang="en-US" dirty="0" err="1"/>
              <a:t>klik</a:t>
            </a:r>
            <a:r>
              <a:rPr lang="en-US" dirty="0"/>
              <a:t>) (4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berikut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adalah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riset-riset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utama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yang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dilakukan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bidang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 of collecting, analyzing and conceptualizing biological data by implication of informatics techniques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73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Topik-topik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machine learning pada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bioinformatika</a:t>
            </a:r>
            <a:endParaRPr lang="en-US" dirty="0"/>
          </a:p>
          <a:p>
            <a:r>
              <a:rPr lang="en-US" dirty="0" err="1"/>
              <a:t>Pertanyaan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Sebutkan</a:t>
            </a:r>
            <a:r>
              <a:rPr lang="en-US" dirty="0"/>
              <a:t> mana yang </a:t>
            </a:r>
            <a:r>
              <a:rPr lang="en-US" dirty="0" err="1"/>
              <a:t>termasuk</a:t>
            </a:r>
            <a:r>
              <a:rPr lang="en-US" dirty="0"/>
              <a:t> supervised learning dan unsupervised learning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Sebutkan</a:t>
            </a:r>
            <a:r>
              <a:rPr lang="en-US" dirty="0"/>
              <a:t> </a:t>
            </a:r>
            <a:r>
              <a:rPr lang="en-US" dirty="0" err="1"/>
              <a:t>alasannya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74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Protein sequence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yang </a:t>
            </a:r>
            <a:r>
              <a:rPr lang="en-US" dirty="0" err="1"/>
              <a:t>berbeda-beda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2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Masih </a:t>
            </a:r>
            <a:r>
              <a:rPr lang="en-US" dirty="0" err="1"/>
              <a:t>ingat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/goal </a:t>
            </a:r>
            <a:r>
              <a:rPr lang="en-US" dirty="0" err="1"/>
              <a:t>pertama</a:t>
            </a:r>
            <a:r>
              <a:rPr lang="en-US" dirty="0"/>
              <a:t> BIOINFORMATIKA?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Mengumpulkan</a:t>
            </a:r>
            <a:r>
              <a:rPr lang="en-US" dirty="0"/>
              <a:t> dan </a:t>
            </a:r>
            <a:r>
              <a:rPr lang="en-US" dirty="0" err="1"/>
              <a:t>mengelola</a:t>
            </a:r>
            <a:r>
              <a:rPr lang="en-US" dirty="0"/>
              <a:t>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Nah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goal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penyimpanan</a:t>
            </a:r>
            <a:r>
              <a:rPr lang="en-US" dirty="0"/>
              <a:t> data </a:t>
            </a:r>
            <a:r>
              <a:rPr lang="en-US" dirty="0" err="1"/>
              <a:t>biologi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public.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data, website </a:t>
            </a:r>
            <a:r>
              <a:rPr lang="en-US" dirty="0" err="1"/>
              <a:t>ini</a:t>
            </a:r>
            <a:r>
              <a:rPr lang="en-US" dirty="0"/>
              <a:t> juga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dan </a:t>
            </a:r>
            <a:r>
              <a:rPr lang="en-US" dirty="0" err="1"/>
              <a:t>analisis</a:t>
            </a:r>
            <a:r>
              <a:rPr lang="en-US" dirty="0"/>
              <a:t>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0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Selain</a:t>
            </a:r>
            <a:r>
              <a:rPr lang="en-US" dirty="0"/>
              <a:t> data genomic, proteomic dan drug yang </a:t>
            </a:r>
            <a:r>
              <a:rPr lang="en-US" dirty="0" err="1"/>
              <a:t>bertipe</a:t>
            </a:r>
            <a:r>
              <a:rPr lang="en-US" dirty="0"/>
              <a:t> text, juga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/>
              <a:t> data lain.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Jika</a:t>
            </a:r>
            <a:r>
              <a:rPr lang="en-US" dirty="0"/>
              <a:t> Machine Learning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…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kira-kira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yang </a:t>
            </a:r>
            <a:r>
              <a:rPr lang="en-US" dirty="0" err="1"/>
              <a:t>cocok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48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Topik-topik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machine learning pada </a:t>
            </a:r>
            <a:r>
              <a:rPr lang="en-US" dirty="0" err="1"/>
              <a:t>bidang</a:t>
            </a:r>
            <a:r>
              <a:rPr lang="en-US" dirty="0"/>
              <a:t> </a:t>
            </a:r>
            <a:r>
              <a:rPr lang="en-US" dirty="0" err="1"/>
              <a:t>bioinformatika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16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Program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kekurangan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Hewan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namanya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program </a:t>
            </a:r>
            <a:r>
              <a:rPr lang="en-US" dirty="0" err="1"/>
              <a:t>memiliki</a:t>
            </a:r>
            <a:r>
              <a:rPr lang="en-US" dirty="0"/>
              <a:t> data </a:t>
            </a:r>
            <a:r>
              <a:rPr lang="en-US" dirty="0" err="1"/>
              <a:t>hewan</a:t>
            </a:r>
            <a:r>
              <a:rPr lang="en-US" dirty="0"/>
              <a:t> yang </a:t>
            </a:r>
            <a:r>
              <a:rPr lang="en-US" dirty="0" err="1"/>
              <a:t>persis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7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30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? </a:t>
            </a:r>
            <a:r>
              <a:rPr lang="en-US" dirty="0" err="1"/>
              <a:t>Padahal</a:t>
            </a:r>
            <a:r>
              <a:rPr lang="en-US" dirty="0"/>
              <a:t> yang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,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beroperasi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diberi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oleh </a:t>
            </a:r>
            <a:r>
              <a:rPr lang="en-US" dirty="0" err="1"/>
              <a:t>manusia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“</a:t>
            </a:r>
            <a:r>
              <a:rPr lang="en-US" dirty="0" err="1"/>
              <a:t>perintah</a:t>
            </a:r>
            <a:r>
              <a:rPr lang="en-US" dirty="0"/>
              <a:t>” yang </a:t>
            </a:r>
            <a:r>
              <a:rPr lang="en-US" dirty="0" err="1"/>
              <a:t>mengolah</a:t>
            </a:r>
            <a:r>
              <a:rPr lang="en-US" dirty="0"/>
              <a:t> “data &amp; output” </a:t>
            </a:r>
            <a:r>
              <a:rPr lang="en-US" dirty="0" err="1"/>
              <a:t>menjadi</a:t>
            </a:r>
            <a:r>
              <a:rPr lang="en-US" dirty="0"/>
              <a:t> “program”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FEDAA-63DF-4380-950F-77F8B4C22E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6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346F-E123-4051-A319-5614DA816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44514-284E-48DA-89CD-3FE0A3046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1E184-D5A8-4AE0-A079-AFA19E9D0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A73F8-FA2C-46AE-97AE-E9A875D00C5B}" type="datetime1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BB543-31C5-490B-BFDD-44A6B5F87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DBE71-82C7-4FF3-8387-441567D9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8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36C01-B083-4DF0-B847-40BB31158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6537B-91F8-4D20-A496-508A5ED19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ECFF1-82C0-454B-8C4B-59DE343F2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08BB-1D1A-4877-950A-DD417A1FF727}" type="datetime1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75BE-21E0-4546-A2E9-7082ED412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A175A-6586-4AC9-B64E-B49E9C10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83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FCF3C-78FC-40A5-AE6F-37C67D080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28DC7-BE97-4BFC-85A2-1E186CD036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C7F4A-2D8F-4C4E-B2CA-96BB7EEA9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6A84D-1BAA-4DC8-98D6-00C9403D89BB}" type="datetime1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B7B01-E5D3-4BE8-96DE-9BE76498A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CE6BB-2179-4DD4-9744-EE5870D8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0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4424C-C6E6-4426-B637-BF0D3C80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3448D-6E98-48EB-803B-AA99C57A3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4DBAB-5702-4E2A-A5F6-36A02468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8506B-E4B5-401C-92AA-C742F3C9B3D9}" type="datetime1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D4CF7-E1C1-4A7D-AAA8-018FDB6C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CEBBE-10CC-47D9-A7E1-18F5C274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4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8EF4-10D2-447F-911D-4F12C3C2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2794A-C9AF-4F0F-ADFC-FF6D0E9A8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65C5A-2674-4A61-AF76-16A06071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60ADF-9676-4E14-BE4A-423BA0CEB8F4}" type="datetime1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18C92-8B8C-4E02-BE4E-FE8B4746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9D831-0F8E-465E-B4DC-3A7F38EC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9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03D6D-F6BD-4323-8A1D-F7440A13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ACACB-C74E-408C-90EF-25C1A307A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12A47-EA4F-4320-8296-FFF357803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A5AE8-B167-490D-AB28-77F4B25E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50EA4-0CA2-43E1-B687-33B6695AC2E8}" type="datetime1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87FFF-4AFF-4064-AE56-A28192F4E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2AC73-4080-4C93-8DEE-2514B40B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74BD-0757-40EE-A302-1C2F65BC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B3B92-F7D1-4802-BDCC-9EC28E62D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8F9A3-F8E7-4D61-ACFF-7569D1313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DA462-8BDE-4C6E-9EAC-FFE19860A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0B6058-69EA-447C-9613-6646AC36E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B550C4-B88F-49CE-96D4-5A0E446F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A0729-1E6C-47ED-ADEF-6933CE28BB63}" type="datetime1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8702E-2F95-4C2A-BA68-3B69B1A7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BCBBD6-7BB6-4154-8E11-7732F4EC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2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245E-5E35-4B35-9662-A400D507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03EEE-C7F2-407E-80B3-4056E8EF0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75BC-3B8E-44FD-89DC-86E01D7F4731}" type="datetime1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B0874-87CC-4F73-A759-A3A13B5B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62B6-700F-47A3-BC28-9FB56CFBB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2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0BE180-CACD-4D06-B1B6-0C090DA2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EF390-81C8-4EC0-B11B-BDC793A13669}" type="datetime1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96FDC-DE0D-4643-B57E-060BE771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0FC90-58BB-430E-B6CF-9B3A9A858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3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E81F-0088-4897-9D36-AA4155D4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014F0-6B5E-45F0-B600-0328F2E14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FE6BA-7435-4542-B07E-5D83BF728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8C479-3C04-4292-BB46-1C9C0BB0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4B874-B19B-4B83-B7F5-6D829748C5C5}" type="datetime1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CF48E-F7DB-4FD6-A762-245F9FD5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5CEF0-037C-463F-830B-5240DDF4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2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E661-D157-4CFB-A7C2-2F6CF41E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18C5A-7513-444B-B003-433AF24966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9466A-692D-4F0E-B613-A15FB7AA5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3FE8F-86F0-4859-9BB8-8BF9481B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E2BB8-0334-4F26-AA5D-1DBA5C82CCED}" type="datetime1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2FC1F-B0FF-419D-B9D1-1AA5A5BA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4E540-D1D3-4E89-B47E-6BF4D7CB1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2EE7C-26BD-4FCC-AD52-937264E0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AEEA0-7AE7-4901-A87E-39249ED49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F9054-0648-473D-99A5-C280BBC6A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C05F3-DE38-4D99-B1A5-23CFE0B6C797}" type="datetime1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ED54D-B00A-49AB-B2C5-520BA6FD3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881AF-ADDC-468D-9300-1DE1D7CAF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32C9A-C3C4-4E67-9033-D1C8587CD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05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236/jbise.2018.116012" TargetMode="External"/><Relationship Id="rId2" Type="http://schemas.openxmlformats.org/officeDocument/2006/relationships/hyperlink" Target="https://github.com/rezafaisal/ProteinSequenceClassification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web/packages/protr/vignettes/protr.html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C61F4-A240-4F33-89D6-0D20C4269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235C6-EE46-4A45-938A-5065F1CF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192994" cy="2852737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Penerapan</a:t>
            </a:r>
            <a:r>
              <a:rPr lang="en-US" dirty="0">
                <a:solidFill>
                  <a:schemeClr val="bg1"/>
                </a:solidFill>
              </a:rPr>
              <a:t> Machine Learning di </a:t>
            </a:r>
            <a:r>
              <a:rPr lang="en-US" dirty="0" err="1">
                <a:solidFill>
                  <a:schemeClr val="bg1"/>
                </a:solidFill>
              </a:rPr>
              <a:t>Bidang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Bioinformatika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62E76-89F3-47B9-A9A9-49DBC2004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 Reza Faisal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60CFC-0955-4AE4-B4DB-552A33342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4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9884E-2887-41BA-AF04-C8F502E8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3FC48-64F1-41B3-BB5D-2F9F81A35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02" y="33728"/>
            <a:ext cx="10335853" cy="679054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C8F6C6E-7262-45BC-A3B5-5385299514F1}"/>
              </a:ext>
            </a:extLst>
          </p:cNvPr>
          <p:cNvGrpSpPr/>
          <p:nvPr/>
        </p:nvGrpSpPr>
        <p:grpSpPr>
          <a:xfrm>
            <a:off x="3407117" y="33728"/>
            <a:ext cx="5203483" cy="3151683"/>
            <a:chOff x="3407117" y="33728"/>
            <a:chExt cx="5203483" cy="315168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C1634C-86B9-42F7-9C21-3E4324237249}"/>
                </a:ext>
              </a:extLst>
            </p:cNvPr>
            <p:cNvSpPr/>
            <p:nvPr/>
          </p:nvSpPr>
          <p:spPr>
            <a:xfrm>
              <a:off x="3867462" y="33728"/>
              <a:ext cx="4047345" cy="3151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3B7483-C11E-442D-AC66-841092CA4261}"/>
                </a:ext>
              </a:extLst>
            </p:cNvPr>
            <p:cNvSpPr/>
            <p:nvPr/>
          </p:nvSpPr>
          <p:spPr>
            <a:xfrm>
              <a:off x="6649387" y="136525"/>
              <a:ext cx="1961213" cy="989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2D8C86-D9F6-43D7-BEE2-5A81F1FF2162}"/>
                </a:ext>
              </a:extLst>
            </p:cNvPr>
            <p:cNvSpPr/>
            <p:nvPr/>
          </p:nvSpPr>
          <p:spPr>
            <a:xfrm>
              <a:off x="3407117" y="2357569"/>
              <a:ext cx="1961213" cy="8278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7AADDE1-28D2-4E58-ACB1-A2C4450C6371}"/>
              </a:ext>
            </a:extLst>
          </p:cNvPr>
          <p:cNvSpPr/>
          <p:nvPr/>
        </p:nvSpPr>
        <p:spPr>
          <a:xfrm>
            <a:off x="8075951" y="479685"/>
            <a:ext cx="2956810" cy="300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4F9BD3-0B06-4E85-B146-B27DABBEB44C}"/>
              </a:ext>
            </a:extLst>
          </p:cNvPr>
          <p:cNvSpPr/>
          <p:nvPr/>
        </p:nvSpPr>
        <p:spPr>
          <a:xfrm>
            <a:off x="328535" y="3857287"/>
            <a:ext cx="3366540" cy="300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D75AF-7665-49F0-9BF6-9E451D7A8489}"/>
              </a:ext>
            </a:extLst>
          </p:cNvPr>
          <p:cNvSpPr/>
          <p:nvPr/>
        </p:nvSpPr>
        <p:spPr>
          <a:xfrm>
            <a:off x="3924141" y="3735752"/>
            <a:ext cx="3173701" cy="300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6537AA-AEE6-40FE-89C5-3DB3D41B698E}"/>
              </a:ext>
            </a:extLst>
          </p:cNvPr>
          <p:cNvSpPr/>
          <p:nvPr/>
        </p:nvSpPr>
        <p:spPr>
          <a:xfrm>
            <a:off x="7132195" y="3735753"/>
            <a:ext cx="3761260" cy="3122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4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4C65C-9F11-41BA-88D6-48611358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D26C6-0A11-4889-9FCE-15E57CE51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65" y="521142"/>
            <a:ext cx="5587870" cy="55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9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AA1ED-3F0E-4D5A-9559-C5B61288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06EBC-9EEC-4473-AAFB-33A94768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08482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8E98DD-088D-48CB-B90F-27247C40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19" y="0"/>
            <a:ext cx="41737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7F2C1A-C7B8-4294-BE96-0B5D9BFD1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593" y="1"/>
            <a:ext cx="415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93673-5E34-4DFA-91FC-3D663807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49AB4-84D3-4065-9101-F4D11EED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22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9E0F7E-DA19-4320-B7C2-2B6B2A0F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7480E-F125-4CFE-868B-265D6668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78618-06FC-4A2A-A152-515D9DF36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7E77A-481E-419F-B9AD-8839725F8385}"/>
              </a:ext>
            </a:extLst>
          </p:cNvPr>
          <p:cNvSpPr/>
          <p:nvPr/>
        </p:nvSpPr>
        <p:spPr>
          <a:xfrm>
            <a:off x="-1" y="1"/>
            <a:ext cx="921895" cy="6858000"/>
          </a:xfrm>
          <a:prstGeom prst="rect">
            <a:avLst/>
          </a:prstGeom>
          <a:solidFill>
            <a:srgbClr val="F2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D28B5C-73FA-4D4E-8F8E-66EF2CAA666A}"/>
              </a:ext>
            </a:extLst>
          </p:cNvPr>
          <p:cNvSpPr/>
          <p:nvPr/>
        </p:nvSpPr>
        <p:spPr>
          <a:xfrm>
            <a:off x="11519941" y="0"/>
            <a:ext cx="672059" cy="6858000"/>
          </a:xfrm>
          <a:prstGeom prst="rect">
            <a:avLst/>
          </a:prstGeom>
          <a:solidFill>
            <a:srgbClr val="FD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E3ACF-B0CE-4D91-AF4F-3C289B70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2" y="0"/>
            <a:ext cx="10861587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C50228-45F7-437D-BB85-DD8E52183C78}"/>
              </a:ext>
            </a:extLst>
          </p:cNvPr>
          <p:cNvSpPr txBox="1"/>
          <p:nvPr/>
        </p:nvSpPr>
        <p:spPr>
          <a:xfrm>
            <a:off x="2668250" y="5673777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Belajar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04F2C-8A4B-410D-B5A1-FD4EC1D2801A}"/>
              </a:ext>
            </a:extLst>
          </p:cNvPr>
          <p:cNvSpPr txBox="1"/>
          <p:nvPr/>
        </p:nvSpPr>
        <p:spPr>
          <a:xfrm>
            <a:off x="8040974" y="3547672"/>
            <a:ext cx="18569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Komputasi</a:t>
            </a:r>
            <a:r>
              <a:rPr lang="en-US" sz="2800" b="1" dirty="0"/>
              <a:t> </a:t>
            </a:r>
          </a:p>
          <a:p>
            <a:r>
              <a:rPr lang="en-US" sz="2800" b="1" dirty="0"/>
              <a:t>&amp; </a:t>
            </a:r>
            <a:r>
              <a:rPr lang="en-US" sz="2800" b="1" dirty="0" err="1"/>
              <a:t>Logika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95066-D36C-4F93-91CC-05EF672B8BCD}"/>
              </a:ext>
            </a:extLst>
          </p:cNvPr>
          <p:cNvSpPr txBox="1"/>
          <p:nvPr/>
        </p:nvSpPr>
        <p:spPr>
          <a:xfrm>
            <a:off x="7748666" y="5673777"/>
            <a:ext cx="2393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Cepat</a:t>
            </a:r>
            <a:r>
              <a:rPr lang="en-US" sz="2800" b="1" dirty="0"/>
              <a:t> </a:t>
            </a:r>
          </a:p>
          <a:p>
            <a:r>
              <a:rPr lang="en-US" sz="2800" b="1" dirty="0"/>
              <a:t>&amp; Multitasking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392FE4-CF75-4D1D-A807-7EF1219653D8}"/>
              </a:ext>
            </a:extLst>
          </p:cNvPr>
          <p:cNvSpPr txBox="1"/>
          <p:nvPr/>
        </p:nvSpPr>
        <p:spPr>
          <a:xfrm>
            <a:off x="2668250" y="3548192"/>
            <a:ext cx="1058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Solusi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20419-53B4-4B3D-91F2-7224DD8391CE}"/>
              </a:ext>
            </a:extLst>
          </p:cNvPr>
          <p:cNvSpPr txBox="1"/>
          <p:nvPr/>
        </p:nvSpPr>
        <p:spPr>
          <a:xfrm>
            <a:off x="2879827" y="792629"/>
            <a:ext cx="2411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Makan</a:t>
            </a:r>
            <a:r>
              <a:rPr lang="en-US" sz="2800" b="1" dirty="0"/>
              <a:t> &amp; </a:t>
            </a:r>
            <a:r>
              <a:rPr lang="en-US" sz="2800" b="1" dirty="0" err="1"/>
              <a:t>Tidur</a:t>
            </a:r>
            <a:endParaRPr 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6FBD7-B381-442C-97EB-0BCDED259BE1}"/>
              </a:ext>
            </a:extLst>
          </p:cNvPr>
          <p:cNvSpPr txBox="1"/>
          <p:nvPr/>
        </p:nvSpPr>
        <p:spPr>
          <a:xfrm>
            <a:off x="7359161" y="361742"/>
            <a:ext cx="22028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Listrik</a:t>
            </a:r>
            <a:r>
              <a:rPr lang="en-US" sz="2800" b="1" dirty="0"/>
              <a:t> </a:t>
            </a:r>
          </a:p>
          <a:p>
            <a:r>
              <a:rPr lang="en-US" sz="2800" b="1" dirty="0"/>
              <a:t>&amp; </a:t>
            </a:r>
            <a:r>
              <a:rPr lang="en-US" sz="2800" b="1" dirty="0" err="1"/>
              <a:t>Tidak</a:t>
            </a:r>
            <a:r>
              <a:rPr lang="en-US" sz="2800" b="1" dirty="0"/>
              <a:t> Lelah</a:t>
            </a:r>
          </a:p>
        </p:txBody>
      </p:sp>
    </p:spTree>
    <p:extLst>
      <p:ext uri="{BB962C8B-B14F-4D97-AF65-F5344CB8AC3E}">
        <p14:creationId xmlns:p14="http://schemas.microsoft.com/office/powerpoint/2010/main" val="3034131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ACAD42-36C2-4366-8478-CC76737A5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memanfaatkan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hewan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5EC568-EA56-474C-89AF-C2E38955C5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Program </a:t>
            </a:r>
            <a:r>
              <a:rPr lang="en-US" sz="3200" dirty="0" err="1">
                <a:solidFill>
                  <a:srgbClr val="FF0000"/>
                </a:solidFill>
              </a:rPr>
              <a:t>komputer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untuk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menentukan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nama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hewan</a:t>
            </a:r>
            <a:r>
              <a:rPr lang="en-US" sz="3200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rgbClr val="FF0000"/>
                </a:solidFill>
              </a:rPr>
              <a:t>Program </a:t>
            </a:r>
            <a:r>
              <a:rPr lang="en-US" sz="3200" dirty="0" err="1">
                <a:solidFill>
                  <a:srgbClr val="FF0000"/>
                </a:solidFill>
              </a:rPr>
              <a:t>komputer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untuk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menentukan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kategori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dokumen</a:t>
            </a:r>
            <a:r>
              <a:rPr lang="en-US" sz="3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9BD65A-B8FF-46E1-A2A3-4A724E78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0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EDE083-FC6B-4CEC-B602-89D20A12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275"/>
            <a:ext cx="10515600" cy="1325563"/>
          </a:xfrm>
        </p:spPr>
        <p:txBody>
          <a:bodyPr/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hewan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40C00-8FAB-4EDE-963D-F26D584F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69CFB-653D-49DC-940C-446C841A0042}"/>
              </a:ext>
            </a:extLst>
          </p:cNvPr>
          <p:cNvGrpSpPr/>
          <p:nvPr/>
        </p:nvGrpSpPr>
        <p:grpSpPr>
          <a:xfrm>
            <a:off x="177385" y="1690687"/>
            <a:ext cx="3404016" cy="5030788"/>
            <a:chOff x="838200" y="1690687"/>
            <a:chExt cx="3404016" cy="50307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39464-0B90-42FA-88DF-CEC3CBBAD879}"/>
                </a:ext>
              </a:extLst>
            </p:cNvPr>
            <p:cNvSpPr txBox="1"/>
            <p:nvPr/>
          </p:nvSpPr>
          <p:spPr>
            <a:xfrm>
              <a:off x="838200" y="3421251"/>
              <a:ext cx="2465882" cy="1569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  <a:p>
              <a:endParaRPr lang="en-US" sz="2400" dirty="0"/>
            </a:p>
            <a:p>
              <a:r>
                <a:rPr lang="en-US" sz="2400" dirty="0" err="1"/>
                <a:t>gambar</a:t>
              </a:r>
              <a:r>
                <a:rPr lang="en-US" sz="2400" dirty="0"/>
                <a:t> =</a:t>
              </a:r>
            </a:p>
            <a:p>
              <a:endParaRPr lang="en-US" sz="2400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60FBDFD-1F81-4C93-89A3-585B4934F238}"/>
                </a:ext>
              </a:extLst>
            </p:cNvPr>
            <p:cNvSpPr/>
            <p:nvPr/>
          </p:nvSpPr>
          <p:spPr>
            <a:xfrm>
              <a:off x="3581401" y="1690687"/>
              <a:ext cx="660815" cy="5030788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71A888-834F-4110-A6F5-A6A48126D25D}"/>
              </a:ext>
            </a:extLst>
          </p:cNvPr>
          <p:cNvGrpSpPr/>
          <p:nvPr/>
        </p:nvGrpSpPr>
        <p:grpSpPr>
          <a:xfrm>
            <a:off x="9706128" y="1623541"/>
            <a:ext cx="2292245" cy="5030788"/>
            <a:chOff x="9346368" y="1623541"/>
            <a:chExt cx="2292245" cy="5030788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EE09529B-A48C-4653-B734-39A13455AA41}"/>
                </a:ext>
              </a:extLst>
            </p:cNvPr>
            <p:cNvSpPr/>
            <p:nvPr/>
          </p:nvSpPr>
          <p:spPr>
            <a:xfrm flipH="1">
              <a:off x="9346368" y="1623541"/>
              <a:ext cx="494678" cy="5030788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94A489-FCC8-4191-83D3-37A98AD3606D}"/>
                </a:ext>
              </a:extLst>
            </p:cNvPr>
            <p:cNvSpPr txBox="1"/>
            <p:nvPr/>
          </p:nvSpPr>
          <p:spPr>
            <a:xfrm>
              <a:off x="10243142" y="3908102"/>
              <a:ext cx="139547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output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ECC931-466C-4922-A2FA-D0D324E22BD3}"/>
              </a:ext>
            </a:extLst>
          </p:cNvPr>
          <p:cNvSpPr txBox="1"/>
          <p:nvPr/>
        </p:nvSpPr>
        <p:spPr>
          <a:xfrm>
            <a:off x="3678362" y="6175535"/>
            <a:ext cx="3813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else output = “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dikenali</a:t>
            </a:r>
            <a:r>
              <a:rPr lang="en-US" sz="2400" dirty="0"/>
              <a:t>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1E08E2-CE77-47C8-9BE6-870A15B6C9D6}"/>
              </a:ext>
            </a:extLst>
          </p:cNvPr>
          <p:cNvGrpSpPr/>
          <p:nvPr/>
        </p:nvGrpSpPr>
        <p:grpSpPr>
          <a:xfrm>
            <a:off x="3873709" y="1177631"/>
            <a:ext cx="5903860" cy="1071563"/>
            <a:chOff x="3738799" y="1177631"/>
            <a:chExt cx="5903860" cy="10715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F2B3C1-326B-4E0E-93A9-8F9D8A39603B}"/>
                </a:ext>
              </a:extLst>
            </p:cNvPr>
            <p:cNvSpPr txBox="1"/>
            <p:nvPr/>
          </p:nvSpPr>
          <p:spPr>
            <a:xfrm>
              <a:off x="3738799" y="1459854"/>
              <a:ext cx="5903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if </a:t>
              </a:r>
              <a:r>
                <a:rPr lang="en-US" sz="2400" dirty="0" err="1"/>
                <a:t>gambar</a:t>
              </a:r>
              <a:r>
                <a:rPr lang="en-US" sz="2400" dirty="0"/>
                <a:t> =                   then output = “</a:t>
              </a:r>
              <a:r>
                <a:rPr lang="en-US" sz="2400" dirty="0" err="1"/>
                <a:t>kucing</a:t>
              </a:r>
              <a:r>
                <a:rPr lang="en-US" sz="2400" dirty="0"/>
                <a:t>”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6E67979-23E5-41C9-9790-32A1FE03B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883" y="1177631"/>
              <a:ext cx="1071563" cy="107156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1ABA2F8-2127-4719-87F6-939BE2BB106F}"/>
              </a:ext>
            </a:extLst>
          </p:cNvPr>
          <p:cNvGrpSpPr/>
          <p:nvPr/>
        </p:nvGrpSpPr>
        <p:grpSpPr>
          <a:xfrm>
            <a:off x="3356078" y="2318901"/>
            <a:ext cx="6079678" cy="1071563"/>
            <a:chOff x="3535958" y="2318901"/>
            <a:chExt cx="6079678" cy="10715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6E9E24-2350-4239-81F4-3602FC0537D6}"/>
                </a:ext>
              </a:extLst>
            </p:cNvPr>
            <p:cNvSpPr txBox="1"/>
            <p:nvPr/>
          </p:nvSpPr>
          <p:spPr>
            <a:xfrm>
              <a:off x="3535958" y="2614854"/>
              <a:ext cx="60796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else if </a:t>
              </a:r>
              <a:r>
                <a:rPr lang="en-US" sz="2400" dirty="0" err="1"/>
                <a:t>gambar</a:t>
              </a:r>
              <a:r>
                <a:rPr lang="en-US" sz="2400" dirty="0"/>
                <a:t> =                  then output = “</a:t>
              </a:r>
              <a:r>
                <a:rPr lang="en-US" sz="2400" dirty="0" err="1"/>
                <a:t>singa</a:t>
              </a:r>
              <a:r>
                <a:rPr lang="en-US" sz="2400" dirty="0"/>
                <a:t>”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2E6D9BD-717C-4525-8B60-B56EE282B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658" y="2318901"/>
              <a:ext cx="1071563" cy="107156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466F230-D8CA-48A7-8FE3-DF6112C0A9A5}"/>
              </a:ext>
            </a:extLst>
          </p:cNvPr>
          <p:cNvGrpSpPr/>
          <p:nvPr/>
        </p:nvGrpSpPr>
        <p:grpSpPr>
          <a:xfrm>
            <a:off x="3341088" y="3468175"/>
            <a:ext cx="6107762" cy="1099047"/>
            <a:chOff x="3535958" y="3468175"/>
            <a:chExt cx="6107762" cy="109904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F63E87-C3AA-4CB8-8EBC-538F0764D2F1}"/>
                </a:ext>
              </a:extLst>
            </p:cNvPr>
            <p:cNvSpPr txBox="1"/>
            <p:nvPr/>
          </p:nvSpPr>
          <p:spPr>
            <a:xfrm>
              <a:off x="3535958" y="3777349"/>
              <a:ext cx="61077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else if </a:t>
              </a:r>
              <a:r>
                <a:rPr lang="en-US" sz="2400" dirty="0" err="1"/>
                <a:t>gambar</a:t>
              </a:r>
              <a:r>
                <a:rPr lang="en-US" sz="2400" dirty="0"/>
                <a:t> =                   then output = “</a:t>
              </a:r>
              <a:r>
                <a:rPr lang="en-US" sz="2400" dirty="0" err="1"/>
                <a:t>tikus</a:t>
              </a:r>
              <a:r>
                <a:rPr lang="en-US" sz="2400" dirty="0"/>
                <a:t>”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CCC72CB-552B-4C0B-9E22-D8E69F3A0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134" y="3468175"/>
              <a:ext cx="1099047" cy="109904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353ABD-9534-4FDA-B886-A85BBD2D753C}"/>
              </a:ext>
            </a:extLst>
          </p:cNvPr>
          <p:cNvGrpSpPr/>
          <p:nvPr/>
        </p:nvGrpSpPr>
        <p:grpSpPr>
          <a:xfrm>
            <a:off x="3337340" y="4651784"/>
            <a:ext cx="5962145" cy="1097784"/>
            <a:chOff x="3479745" y="4651784"/>
            <a:chExt cx="5962145" cy="10977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CA8CCB-82CD-4306-B313-D8841EDDF108}"/>
                </a:ext>
              </a:extLst>
            </p:cNvPr>
            <p:cNvSpPr txBox="1"/>
            <p:nvPr/>
          </p:nvSpPr>
          <p:spPr>
            <a:xfrm>
              <a:off x="3479745" y="4996617"/>
              <a:ext cx="5962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else if </a:t>
              </a:r>
              <a:r>
                <a:rPr lang="en-US" sz="2400" dirty="0" err="1"/>
                <a:t>gambar</a:t>
              </a:r>
              <a:r>
                <a:rPr lang="en-US" sz="2400" dirty="0"/>
                <a:t> =                  then output = “</a:t>
              </a:r>
              <a:r>
                <a:rPr lang="en-US" sz="2400" dirty="0" err="1"/>
                <a:t>ikan</a:t>
              </a:r>
              <a:r>
                <a:rPr lang="en-US" sz="2400" dirty="0"/>
                <a:t>”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A3CE016-F1FA-4092-B83E-FC7548B0F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945" y="4651784"/>
              <a:ext cx="1097784" cy="109778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B6CF291-F9AB-49D4-ADC2-90E07C38880D}"/>
              </a:ext>
            </a:extLst>
          </p:cNvPr>
          <p:cNvGrpSpPr/>
          <p:nvPr/>
        </p:nvGrpSpPr>
        <p:grpSpPr>
          <a:xfrm>
            <a:off x="1479762" y="3777349"/>
            <a:ext cx="10376206" cy="1166025"/>
            <a:chOff x="1479762" y="3777349"/>
            <a:chExt cx="10376206" cy="116602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71B3C0F-AA05-4FE7-9120-2E0512178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9762" y="3777349"/>
              <a:ext cx="1097784" cy="109778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41A92D1-C52C-4E9A-AC69-6B42325D5DD4}"/>
                </a:ext>
              </a:extLst>
            </p:cNvPr>
            <p:cNvSpPr/>
            <p:nvPr/>
          </p:nvSpPr>
          <p:spPr>
            <a:xfrm>
              <a:off x="10733097" y="4420154"/>
              <a:ext cx="112287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/>
                <a:t>“</a:t>
              </a:r>
              <a:r>
                <a:rPr lang="en-US" sz="2800" b="1" dirty="0" err="1"/>
                <a:t>ikan</a:t>
              </a:r>
              <a:r>
                <a:rPr lang="en-US" sz="2800" b="1" dirty="0"/>
                <a:t>”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16F30A-9CD3-4792-9235-A19E2DD336E4}"/>
              </a:ext>
            </a:extLst>
          </p:cNvPr>
          <p:cNvSpPr txBox="1"/>
          <p:nvPr/>
        </p:nvSpPr>
        <p:spPr>
          <a:xfrm>
            <a:off x="3515897" y="5336902"/>
            <a:ext cx="1069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. . .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33834C-7543-4745-811D-708C5FB44103}"/>
              </a:ext>
            </a:extLst>
          </p:cNvPr>
          <p:cNvGrpSpPr/>
          <p:nvPr/>
        </p:nvGrpSpPr>
        <p:grpSpPr>
          <a:xfrm>
            <a:off x="1453544" y="3746020"/>
            <a:ext cx="10838544" cy="1162203"/>
            <a:chOff x="1453544" y="3746020"/>
            <a:chExt cx="10838544" cy="116220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865627-7596-4305-AB4D-E006A7E8A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3544" y="3746020"/>
              <a:ext cx="1140186" cy="1140186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BD2285D-171D-4960-89DE-3086A0366CA9}"/>
                </a:ext>
              </a:extLst>
            </p:cNvPr>
            <p:cNvSpPr/>
            <p:nvPr/>
          </p:nvSpPr>
          <p:spPr>
            <a:xfrm>
              <a:off x="9948433" y="4415780"/>
              <a:ext cx="2343655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“</a:t>
              </a:r>
              <a:r>
                <a:rPr lang="en-US" sz="2600" b="1" dirty="0" err="1"/>
                <a:t>tidak</a:t>
              </a:r>
              <a:r>
                <a:rPr lang="en-US" sz="2600" b="1" dirty="0"/>
                <a:t> </a:t>
              </a:r>
              <a:r>
                <a:rPr lang="en-US" sz="2600" b="1" dirty="0" err="1"/>
                <a:t>dikenali</a:t>
              </a:r>
              <a:r>
                <a:rPr lang="en-US" sz="2600" b="1" dirty="0"/>
                <a:t>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5CBE1E-7380-4DDE-ABAE-8432AA3A2ADA}"/>
              </a:ext>
            </a:extLst>
          </p:cNvPr>
          <p:cNvGrpSpPr/>
          <p:nvPr/>
        </p:nvGrpSpPr>
        <p:grpSpPr>
          <a:xfrm>
            <a:off x="1444438" y="3750263"/>
            <a:ext cx="10847650" cy="1188112"/>
            <a:chOff x="1434998" y="3734947"/>
            <a:chExt cx="10847650" cy="118811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086DA9A-66E9-4C00-8C1E-7AEFC6F0D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998" y="3734947"/>
              <a:ext cx="1140186" cy="1140186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1F426F8-2040-4ECB-9A9E-7B53E46B7029}"/>
                </a:ext>
              </a:extLst>
            </p:cNvPr>
            <p:cNvSpPr/>
            <p:nvPr/>
          </p:nvSpPr>
          <p:spPr>
            <a:xfrm>
              <a:off x="9938993" y="4430616"/>
              <a:ext cx="2343655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“</a:t>
              </a:r>
              <a:r>
                <a:rPr lang="en-US" sz="2600" b="1" dirty="0" err="1"/>
                <a:t>tidak</a:t>
              </a:r>
              <a:r>
                <a:rPr lang="en-US" sz="2600" b="1" dirty="0"/>
                <a:t> </a:t>
              </a:r>
              <a:r>
                <a:rPr lang="en-US" sz="2600" b="1" dirty="0" err="1"/>
                <a:t>dikenali</a:t>
              </a:r>
              <a:r>
                <a:rPr lang="en-US" sz="2600" b="1" dirty="0"/>
                <a:t>”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5FAAA891-CCB7-48CB-AE44-D5AE144F4F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885" y="3641051"/>
            <a:ext cx="1341790" cy="14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7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C55130-CAEF-4AC4-97EF-A4EDB54D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agar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98BD8-22A1-4996-9444-098FD331B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Pengantar</a:t>
            </a:r>
            <a:r>
              <a:rPr lang="en-US" sz="3200" dirty="0">
                <a:solidFill>
                  <a:srgbClr val="FF0000"/>
                </a:solidFill>
              </a:rPr>
              <a:t> Machine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E123A6-62E0-40A4-A6CF-984D7411E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5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2D38-9952-48C0-BAD8-582B0FB3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Machine </a:t>
            </a:r>
            <a:r>
              <a:rPr lang="en-US"/>
              <a:t>Learning 1/4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185D57-7DDE-406E-8B39-788528F24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3625"/>
          </a:xfrm>
        </p:spPr>
        <p:txBody>
          <a:bodyPr/>
          <a:lstStyle/>
          <a:p>
            <a:r>
              <a:rPr lang="en-US" dirty="0" err="1"/>
              <a:t>Pemrograman</a:t>
            </a:r>
            <a:r>
              <a:rPr lang="en-US" dirty="0"/>
              <a:t> “</a:t>
            </a:r>
            <a:r>
              <a:rPr lang="en-US" dirty="0" err="1"/>
              <a:t>Tradisional</a:t>
            </a:r>
            <a:r>
              <a:rPr lang="en-US" dirty="0"/>
              <a:t>”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4AF2C-DDEC-4401-9680-5C5165885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50" y="2349500"/>
            <a:ext cx="1873250" cy="187325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B45D4A4-D24C-4788-BB95-37C012BE7F9F}"/>
              </a:ext>
            </a:extLst>
          </p:cNvPr>
          <p:cNvGrpSpPr/>
          <p:nvPr/>
        </p:nvGrpSpPr>
        <p:grpSpPr>
          <a:xfrm>
            <a:off x="1238250" y="2597150"/>
            <a:ext cx="3009900" cy="419100"/>
            <a:chOff x="1238250" y="2597150"/>
            <a:chExt cx="3009900" cy="4191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53892B8-C2E6-46C2-B458-1C5FE208C73D}"/>
                </a:ext>
              </a:extLst>
            </p:cNvPr>
            <p:cNvSpPr/>
            <p:nvPr/>
          </p:nvSpPr>
          <p:spPr>
            <a:xfrm>
              <a:off x="1238250" y="2597150"/>
              <a:ext cx="1739900" cy="419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8C2D9E9-6CAC-48F0-A17D-C981E1495BBB}"/>
                </a:ext>
              </a:extLst>
            </p:cNvPr>
            <p:cNvSpPr/>
            <p:nvPr/>
          </p:nvSpPr>
          <p:spPr>
            <a:xfrm>
              <a:off x="3105150" y="2679700"/>
              <a:ext cx="1143000" cy="336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6776F1-41A6-44EF-BE6C-6D7D629AC3C2}"/>
              </a:ext>
            </a:extLst>
          </p:cNvPr>
          <p:cNvGrpSpPr/>
          <p:nvPr/>
        </p:nvGrpSpPr>
        <p:grpSpPr>
          <a:xfrm>
            <a:off x="1238250" y="3422651"/>
            <a:ext cx="2990850" cy="434975"/>
            <a:chOff x="1238250" y="3422651"/>
            <a:chExt cx="2990850" cy="43497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DF24BA5-7EB2-4AC1-B335-0F56166CA657}"/>
                </a:ext>
              </a:extLst>
            </p:cNvPr>
            <p:cNvSpPr/>
            <p:nvPr/>
          </p:nvSpPr>
          <p:spPr>
            <a:xfrm>
              <a:off x="1238250" y="3422651"/>
              <a:ext cx="1739900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Program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22C46AC-E890-42FD-A7F7-2E6E0B3FE051}"/>
                </a:ext>
              </a:extLst>
            </p:cNvPr>
            <p:cNvSpPr/>
            <p:nvPr/>
          </p:nvSpPr>
          <p:spPr>
            <a:xfrm>
              <a:off x="3086100" y="3521076"/>
              <a:ext cx="1143000" cy="336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D98E35-7319-43B6-9933-38B0E58EBFAF}"/>
              </a:ext>
            </a:extLst>
          </p:cNvPr>
          <p:cNvGrpSpPr/>
          <p:nvPr/>
        </p:nvGrpSpPr>
        <p:grpSpPr>
          <a:xfrm>
            <a:off x="6299200" y="2736850"/>
            <a:ext cx="2787650" cy="717550"/>
            <a:chOff x="6299200" y="2736850"/>
            <a:chExt cx="2787650" cy="717550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14C90E38-043E-48F1-BB8E-8115432EBF4D}"/>
                </a:ext>
              </a:extLst>
            </p:cNvPr>
            <p:cNvSpPr/>
            <p:nvPr/>
          </p:nvSpPr>
          <p:spPr>
            <a:xfrm>
              <a:off x="6299200" y="2736850"/>
              <a:ext cx="825500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F1D2486-FB71-44CE-B399-0E5CF38B6345}"/>
                </a:ext>
              </a:extLst>
            </p:cNvPr>
            <p:cNvSpPr/>
            <p:nvPr/>
          </p:nvSpPr>
          <p:spPr>
            <a:xfrm>
              <a:off x="7346950" y="2886075"/>
              <a:ext cx="1739900" cy="4191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Output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884B63F-218A-4E62-8245-5471D63E8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4851400"/>
            <a:ext cx="1873250" cy="187325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447955D9-8BCD-4484-9C4B-06F1E70D287B}"/>
              </a:ext>
            </a:extLst>
          </p:cNvPr>
          <p:cNvGrpSpPr/>
          <p:nvPr/>
        </p:nvGrpSpPr>
        <p:grpSpPr>
          <a:xfrm>
            <a:off x="1327150" y="5099050"/>
            <a:ext cx="3009900" cy="419100"/>
            <a:chOff x="1327150" y="5099050"/>
            <a:chExt cx="3009900" cy="4191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C368033-0C70-4738-83EE-F0D6DEBF3CC4}"/>
                </a:ext>
              </a:extLst>
            </p:cNvPr>
            <p:cNvSpPr/>
            <p:nvPr/>
          </p:nvSpPr>
          <p:spPr>
            <a:xfrm>
              <a:off x="1327150" y="5099050"/>
              <a:ext cx="1739900" cy="419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D14DF06-E087-4CE2-B2C6-B1651BC632D2}"/>
                </a:ext>
              </a:extLst>
            </p:cNvPr>
            <p:cNvSpPr/>
            <p:nvPr/>
          </p:nvSpPr>
          <p:spPr>
            <a:xfrm>
              <a:off x="3194050" y="5181600"/>
              <a:ext cx="1143000" cy="336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608197-D75E-4CAC-805E-E11C24E44F06}"/>
              </a:ext>
            </a:extLst>
          </p:cNvPr>
          <p:cNvGrpSpPr/>
          <p:nvPr/>
        </p:nvGrpSpPr>
        <p:grpSpPr>
          <a:xfrm>
            <a:off x="1327150" y="5924551"/>
            <a:ext cx="2990850" cy="434975"/>
            <a:chOff x="1327150" y="5924551"/>
            <a:chExt cx="2990850" cy="43497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162A228-044E-4B33-8DBF-1B71F7FA8A15}"/>
                </a:ext>
              </a:extLst>
            </p:cNvPr>
            <p:cNvSpPr/>
            <p:nvPr/>
          </p:nvSpPr>
          <p:spPr>
            <a:xfrm>
              <a:off x="1327150" y="5924551"/>
              <a:ext cx="1739900" cy="4191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Output</a:t>
              </a: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80E3866B-E5C8-473E-BEFE-28051D0F73EF}"/>
                </a:ext>
              </a:extLst>
            </p:cNvPr>
            <p:cNvSpPr/>
            <p:nvPr/>
          </p:nvSpPr>
          <p:spPr>
            <a:xfrm>
              <a:off x="3175000" y="6022976"/>
              <a:ext cx="1143000" cy="336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112E0D-61CC-4CFF-8716-95B069045090}"/>
              </a:ext>
            </a:extLst>
          </p:cNvPr>
          <p:cNvGrpSpPr/>
          <p:nvPr/>
        </p:nvGrpSpPr>
        <p:grpSpPr>
          <a:xfrm>
            <a:off x="6388100" y="5197476"/>
            <a:ext cx="2698750" cy="717550"/>
            <a:chOff x="6388100" y="5197476"/>
            <a:chExt cx="2698750" cy="71755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1121455-C428-4579-B886-D87C21241EE2}"/>
                </a:ext>
              </a:extLst>
            </p:cNvPr>
            <p:cNvSpPr/>
            <p:nvPr/>
          </p:nvSpPr>
          <p:spPr>
            <a:xfrm>
              <a:off x="7346950" y="5368925"/>
              <a:ext cx="1739900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Program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DAE4F78-6186-4AFD-A1D1-37AF62F73A83}"/>
                </a:ext>
              </a:extLst>
            </p:cNvPr>
            <p:cNvSpPr/>
            <p:nvPr/>
          </p:nvSpPr>
          <p:spPr>
            <a:xfrm>
              <a:off x="6388100" y="5197476"/>
              <a:ext cx="825500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1775BA-956B-48DA-9803-3091F11602F8}"/>
              </a:ext>
            </a:extLst>
          </p:cNvPr>
          <p:cNvGrpSpPr/>
          <p:nvPr/>
        </p:nvGrpSpPr>
        <p:grpSpPr>
          <a:xfrm>
            <a:off x="6210300" y="1598291"/>
            <a:ext cx="2541906" cy="861688"/>
            <a:chOff x="6210300" y="1598291"/>
            <a:chExt cx="2541906" cy="86168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7B13CB4-EF65-48E5-AD88-F718BD4BA343}"/>
                </a:ext>
              </a:extLst>
            </p:cNvPr>
            <p:cNvCxnSpPr/>
            <p:nvPr/>
          </p:nvCxnSpPr>
          <p:spPr>
            <a:xfrm flipV="1">
              <a:off x="6210300" y="1825624"/>
              <a:ext cx="1136650" cy="6343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CB7B52-17AF-4F6C-92B7-3A5ABBEA3464}"/>
                </a:ext>
              </a:extLst>
            </p:cNvPr>
            <p:cNvSpPr txBox="1"/>
            <p:nvPr/>
          </p:nvSpPr>
          <p:spPr>
            <a:xfrm>
              <a:off x="7346950" y="1598291"/>
              <a:ext cx="1405256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komputer</a:t>
              </a:r>
              <a:endParaRPr lang="en-US" sz="24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539A9BF-CEB2-42D2-9C88-1C62F9156716}"/>
              </a:ext>
            </a:extLst>
          </p:cNvPr>
          <p:cNvGrpSpPr/>
          <p:nvPr/>
        </p:nvGrpSpPr>
        <p:grpSpPr>
          <a:xfrm>
            <a:off x="6195694" y="4068777"/>
            <a:ext cx="5062276" cy="861688"/>
            <a:chOff x="6210300" y="1598291"/>
            <a:chExt cx="5062276" cy="86168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CF3070-905C-437A-8A64-9269653D21B5}"/>
                </a:ext>
              </a:extLst>
            </p:cNvPr>
            <p:cNvCxnSpPr/>
            <p:nvPr/>
          </p:nvCxnSpPr>
          <p:spPr>
            <a:xfrm flipV="1">
              <a:off x="6210300" y="1825624"/>
              <a:ext cx="1136650" cy="6343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7C2A81E-E190-47DB-9CC3-B1326E636285}"/>
                </a:ext>
              </a:extLst>
            </p:cNvPr>
            <p:cNvSpPr txBox="1"/>
            <p:nvPr/>
          </p:nvSpPr>
          <p:spPr>
            <a:xfrm>
              <a:off x="7346950" y="1598291"/>
              <a:ext cx="3925626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Apakah</a:t>
              </a:r>
              <a:r>
                <a:rPr lang="en-US" sz="2400" dirty="0"/>
                <a:t> </a:t>
              </a:r>
              <a:r>
                <a:rPr lang="en-US" sz="2400" dirty="0" err="1"/>
                <a:t>komputer</a:t>
              </a:r>
              <a:r>
                <a:rPr lang="en-US" sz="2400" dirty="0"/>
                <a:t> </a:t>
              </a:r>
              <a:r>
                <a:rPr lang="en-US" sz="2400" dirty="0" err="1"/>
                <a:t>saja</a:t>
              </a:r>
              <a:r>
                <a:rPr lang="en-US" sz="2400" dirty="0"/>
                <a:t> </a:t>
              </a:r>
              <a:r>
                <a:rPr lang="en-US" sz="2400" dirty="0" err="1"/>
                <a:t>cukup</a:t>
              </a:r>
              <a:r>
                <a:rPr lang="en-US" sz="2400" dirty="0"/>
                <a:t>?</a:t>
              </a:r>
            </a:p>
          </p:txBody>
        </p:sp>
      </p:grp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1D438188-C983-4B1A-A4FF-B7AAB8B0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9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809B6-4674-489B-A5C2-E5E147FE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 Reza Faisal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9A4C2-31A7-4155-9180-6436960FC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Dosen</a:t>
            </a:r>
            <a:r>
              <a:rPr lang="en-US" dirty="0"/>
              <a:t> di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FMIPA, </a:t>
            </a:r>
            <a:r>
              <a:rPr lang="en-US" dirty="0" err="1"/>
              <a:t>Universitas</a:t>
            </a:r>
            <a:r>
              <a:rPr lang="en-US" dirty="0"/>
              <a:t> </a:t>
            </a:r>
            <a:r>
              <a:rPr lang="en-US" dirty="0" err="1"/>
              <a:t>Lambung</a:t>
            </a:r>
            <a:r>
              <a:rPr lang="en-US" dirty="0"/>
              <a:t> </a:t>
            </a:r>
            <a:r>
              <a:rPr lang="en-US" dirty="0" err="1"/>
              <a:t>Mangkurat</a:t>
            </a:r>
            <a:r>
              <a:rPr lang="en-US" dirty="0"/>
              <a:t> 2010 – </a:t>
            </a:r>
            <a:r>
              <a:rPr lang="en-US" dirty="0" err="1"/>
              <a:t>sekarang</a:t>
            </a:r>
            <a:endParaRPr lang="en-US" dirty="0"/>
          </a:p>
          <a:p>
            <a:r>
              <a:rPr lang="en-US" dirty="0"/>
              <a:t>Microsoft Most Valuable Professional 2008 – </a:t>
            </a:r>
            <a:r>
              <a:rPr lang="en-US" dirty="0" err="1"/>
              <a:t>sekarang</a:t>
            </a:r>
            <a:endParaRPr lang="en-US" dirty="0"/>
          </a:p>
          <a:p>
            <a:r>
              <a:rPr lang="en-US" dirty="0"/>
              <a:t>Pendidikan</a:t>
            </a:r>
          </a:p>
          <a:p>
            <a:pPr lvl="1"/>
            <a:r>
              <a:rPr lang="en-US" dirty="0"/>
              <a:t>S1 </a:t>
            </a:r>
            <a:r>
              <a:rPr lang="en-US" dirty="0" err="1"/>
              <a:t>Informatika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</a:t>
            </a:r>
            <a:r>
              <a:rPr lang="en-US" dirty="0" err="1"/>
              <a:t>Pasundan</a:t>
            </a:r>
            <a:endParaRPr lang="en-US" dirty="0"/>
          </a:p>
          <a:p>
            <a:pPr lvl="1"/>
            <a:r>
              <a:rPr lang="en-US" dirty="0"/>
              <a:t>S1 </a:t>
            </a:r>
            <a:r>
              <a:rPr lang="en-US" dirty="0" err="1"/>
              <a:t>Fisika</a:t>
            </a:r>
            <a:r>
              <a:rPr lang="en-US" dirty="0"/>
              <a:t> ITB</a:t>
            </a:r>
          </a:p>
          <a:p>
            <a:pPr lvl="1"/>
            <a:r>
              <a:rPr lang="en-US" dirty="0"/>
              <a:t>S2 </a:t>
            </a:r>
            <a:r>
              <a:rPr lang="en-US" dirty="0" err="1"/>
              <a:t>Informatika</a:t>
            </a:r>
            <a:r>
              <a:rPr lang="en-US" dirty="0"/>
              <a:t> ITB</a:t>
            </a:r>
          </a:p>
          <a:p>
            <a:pPr lvl="1"/>
            <a:r>
              <a:rPr lang="en-US" dirty="0"/>
              <a:t>S3 </a:t>
            </a:r>
            <a:r>
              <a:rPr lang="en-US" dirty="0" err="1"/>
              <a:t>Bioinformatika</a:t>
            </a:r>
            <a:r>
              <a:rPr lang="en-US" dirty="0"/>
              <a:t> Kanazawa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4A144-01AD-4CBC-A282-73EE7ECB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8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AC97-3FD7-4FEE-B49E-8E43DA7B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Machine Learning 2/4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1BB48-588A-4BEE-866F-AB8F4031A7A8}"/>
              </a:ext>
            </a:extLst>
          </p:cNvPr>
          <p:cNvGrpSpPr/>
          <p:nvPr/>
        </p:nvGrpSpPr>
        <p:grpSpPr>
          <a:xfrm>
            <a:off x="1137606" y="2838093"/>
            <a:ext cx="7759700" cy="1873250"/>
            <a:chOff x="838200" y="1825625"/>
            <a:chExt cx="7759700" cy="18732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4ED058F-A7EB-4C67-9826-7B0D31180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000" y="1825625"/>
              <a:ext cx="1873250" cy="187325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1AC60E-96BF-49D6-8C4D-3F9FC1FAE7C8}"/>
                </a:ext>
              </a:extLst>
            </p:cNvPr>
            <p:cNvGrpSpPr/>
            <p:nvPr/>
          </p:nvGrpSpPr>
          <p:grpSpPr>
            <a:xfrm>
              <a:off x="838200" y="2073275"/>
              <a:ext cx="3009900" cy="419100"/>
              <a:chOff x="1327150" y="5099050"/>
              <a:chExt cx="3009900" cy="41910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E40A34-9AE9-4D8A-A8BD-ACD6E39BE33D}"/>
                  </a:ext>
                </a:extLst>
              </p:cNvPr>
              <p:cNvSpPr/>
              <p:nvPr/>
            </p:nvSpPr>
            <p:spPr>
              <a:xfrm>
                <a:off x="1327150" y="5099050"/>
                <a:ext cx="1739900" cy="4191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Data</a:t>
                </a:r>
              </a:p>
            </p:txBody>
          </p:sp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3DE35DD0-EB2D-464F-BBE3-46BE3D4095D9}"/>
                  </a:ext>
                </a:extLst>
              </p:cNvPr>
              <p:cNvSpPr/>
              <p:nvPr/>
            </p:nvSpPr>
            <p:spPr>
              <a:xfrm>
                <a:off x="3194050" y="5181600"/>
                <a:ext cx="1143000" cy="336550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11FE2B-CEB1-4942-9049-4B1E49327624}"/>
                </a:ext>
              </a:extLst>
            </p:cNvPr>
            <p:cNvGrpSpPr/>
            <p:nvPr/>
          </p:nvGrpSpPr>
          <p:grpSpPr>
            <a:xfrm>
              <a:off x="838200" y="2898776"/>
              <a:ext cx="2990850" cy="434975"/>
              <a:chOff x="1327150" y="5924551"/>
              <a:chExt cx="2990850" cy="43497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790C429-AD87-46EF-9974-AA6871586D09}"/>
                  </a:ext>
                </a:extLst>
              </p:cNvPr>
              <p:cNvSpPr/>
              <p:nvPr/>
            </p:nvSpPr>
            <p:spPr>
              <a:xfrm>
                <a:off x="1327150" y="5924551"/>
                <a:ext cx="1739900" cy="41910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Output</a:t>
                </a:r>
              </a:p>
            </p:txBody>
          </p:sp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6B162025-D212-4603-A9A1-F61D007D4A48}"/>
                  </a:ext>
                </a:extLst>
              </p:cNvPr>
              <p:cNvSpPr/>
              <p:nvPr/>
            </p:nvSpPr>
            <p:spPr>
              <a:xfrm>
                <a:off x="3175000" y="6022976"/>
                <a:ext cx="1143000" cy="336550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6727208-4BB6-4E04-BFCF-49B4680852C1}"/>
                </a:ext>
              </a:extLst>
            </p:cNvPr>
            <p:cNvGrpSpPr/>
            <p:nvPr/>
          </p:nvGrpSpPr>
          <p:grpSpPr>
            <a:xfrm>
              <a:off x="5899150" y="2171701"/>
              <a:ext cx="2698750" cy="717550"/>
              <a:chOff x="6388100" y="5197476"/>
              <a:chExt cx="2698750" cy="71755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D77AC0D-6D75-407E-A27A-5DFEF6EA9100}"/>
                  </a:ext>
                </a:extLst>
              </p:cNvPr>
              <p:cNvSpPr/>
              <p:nvPr/>
            </p:nvSpPr>
            <p:spPr>
              <a:xfrm>
                <a:off x="7346950" y="5368925"/>
                <a:ext cx="1739900" cy="41910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Program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00E91D9F-4F16-48A5-BD92-57A9BEF0E120}"/>
                  </a:ext>
                </a:extLst>
              </p:cNvPr>
              <p:cNvSpPr/>
              <p:nvPr/>
            </p:nvSpPr>
            <p:spPr>
              <a:xfrm>
                <a:off x="6388100" y="5197476"/>
                <a:ext cx="825500" cy="717550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AD45F1-00F6-46C0-9AD5-BFC6F332FA91}"/>
              </a:ext>
            </a:extLst>
          </p:cNvPr>
          <p:cNvGrpSpPr/>
          <p:nvPr/>
        </p:nvGrpSpPr>
        <p:grpSpPr>
          <a:xfrm>
            <a:off x="5418859" y="1979434"/>
            <a:ext cx="6008818" cy="861688"/>
            <a:chOff x="6210300" y="1598291"/>
            <a:chExt cx="6008818" cy="8616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F9492E-BC92-4C2E-86F7-54DE0A202E0B}"/>
                </a:ext>
              </a:extLst>
            </p:cNvPr>
            <p:cNvCxnSpPr/>
            <p:nvPr/>
          </p:nvCxnSpPr>
          <p:spPr>
            <a:xfrm flipV="1">
              <a:off x="6210300" y="1825624"/>
              <a:ext cx="1136650" cy="63435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B9C44B-AD73-49EA-BCA5-81D213A5E470}"/>
                </a:ext>
              </a:extLst>
            </p:cNvPr>
            <p:cNvSpPr txBox="1"/>
            <p:nvPr/>
          </p:nvSpPr>
          <p:spPr>
            <a:xfrm>
              <a:off x="7346950" y="1598291"/>
              <a:ext cx="4872168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Bukankah</a:t>
              </a:r>
              <a:r>
                <a:rPr lang="en-US" sz="2400" dirty="0"/>
                <a:t> </a:t>
              </a:r>
              <a:r>
                <a:rPr lang="en-US" sz="2400" dirty="0" err="1"/>
                <a:t>komputer</a:t>
              </a:r>
              <a:r>
                <a:rPr lang="en-US" sz="2400" dirty="0"/>
                <a:t> </a:t>
              </a:r>
              <a:r>
                <a:rPr lang="en-US" sz="2400" b="1" dirty="0" err="1">
                  <a:solidFill>
                    <a:srgbClr val="FF0000"/>
                  </a:solidFill>
                </a:rPr>
                <a:t>harus</a:t>
              </a:r>
              <a:r>
                <a:rPr lang="en-US" sz="2400" b="1" dirty="0">
                  <a:solidFill>
                    <a:srgbClr val="FF0000"/>
                  </a:solidFill>
                </a:rPr>
                <a:t> </a:t>
              </a:r>
              <a:r>
                <a:rPr lang="en-US" sz="2400" b="1" dirty="0" err="1">
                  <a:solidFill>
                    <a:srgbClr val="FF0000"/>
                  </a:solidFill>
                </a:rPr>
                <a:t>diperintah</a:t>
              </a:r>
              <a:endParaRPr lang="en-US" sz="2400" b="1" dirty="0">
                <a:solidFill>
                  <a:srgbClr val="FF0000"/>
                </a:solidFill>
              </a:endParaRPr>
            </a:p>
            <a:p>
              <a:r>
                <a:rPr lang="en-US" sz="2400" dirty="0"/>
                <a:t>agar </a:t>
              </a:r>
              <a:r>
                <a:rPr lang="en-US" sz="2400" dirty="0" err="1"/>
                <a:t>dapat</a:t>
              </a:r>
              <a:r>
                <a:rPr lang="en-US" sz="2400" dirty="0"/>
                <a:t> </a:t>
              </a:r>
              <a:r>
                <a:rPr lang="en-US" sz="2400" dirty="0" err="1"/>
                <a:t>melakukan</a:t>
              </a:r>
              <a:r>
                <a:rPr lang="en-US" sz="2400" dirty="0"/>
                <a:t> </a:t>
              </a:r>
              <a:r>
                <a:rPr lang="en-US" sz="2400" dirty="0" err="1"/>
                <a:t>sesuatu</a:t>
              </a:r>
              <a:r>
                <a:rPr lang="en-US" sz="2400" dirty="0"/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1A8F0B-C0F7-4CE2-B89D-17AC0AC42AEA}"/>
              </a:ext>
            </a:extLst>
          </p:cNvPr>
          <p:cNvGrpSpPr/>
          <p:nvPr/>
        </p:nvGrpSpPr>
        <p:grpSpPr>
          <a:xfrm>
            <a:off x="6059377" y="4036656"/>
            <a:ext cx="5548063" cy="1448578"/>
            <a:chOff x="6649702" y="980710"/>
            <a:chExt cx="5548063" cy="144857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7239BF-DA7D-4A2E-BC81-9D6335365712}"/>
                </a:ext>
              </a:extLst>
            </p:cNvPr>
            <p:cNvCxnSpPr>
              <a:cxnSpLocks/>
            </p:cNvCxnSpPr>
            <p:nvPr/>
          </p:nvCxnSpPr>
          <p:spPr>
            <a:xfrm>
              <a:off x="6649702" y="980710"/>
              <a:ext cx="697248" cy="84491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A87DCE-297D-4F53-87F3-931F94388907}"/>
                </a:ext>
              </a:extLst>
            </p:cNvPr>
            <p:cNvSpPr txBox="1"/>
            <p:nvPr/>
          </p:nvSpPr>
          <p:spPr>
            <a:xfrm>
              <a:off x="7346950" y="1598291"/>
              <a:ext cx="4850815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Perlu</a:t>
              </a:r>
              <a:r>
                <a:rPr lang="en-US" sz="2400" dirty="0"/>
                <a:t> </a:t>
              </a:r>
              <a:r>
                <a:rPr lang="en-US" sz="2400" dirty="0" err="1"/>
                <a:t>ada</a:t>
              </a:r>
              <a:r>
                <a:rPr lang="en-US" sz="2400" dirty="0"/>
                <a:t> “</a:t>
              </a:r>
              <a:r>
                <a:rPr lang="en-US" sz="2400" b="1" dirty="0" err="1">
                  <a:solidFill>
                    <a:srgbClr val="FF0000"/>
                  </a:solidFill>
                </a:rPr>
                <a:t>perintah</a:t>
              </a:r>
              <a:r>
                <a:rPr lang="en-US" sz="2400" dirty="0"/>
                <a:t>” </a:t>
              </a:r>
              <a:r>
                <a:rPr lang="en-US" sz="2400" dirty="0" err="1"/>
                <a:t>untuk</a:t>
              </a:r>
              <a:r>
                <a:rPr lang="en-US" sz="2400" dirty="0"/>
                <a:t> </a:t>
              </a:r>
              <a:r>
                <a:rPr lang="en-US" sz="2400" dirty="0" err="1"/>
                <a:t>mengolah</a:t>
              </a:r>
              <a:endParaRPr lang="en-US" sz="2400" dirty="0"/>
            </a:p>
            <a:p>
              <a:r>
                <a:rPr lang="en-US" sz="2400" dirty="0"/>
                <a:t>“data &amp; output” </a:t>
              </a:r>
              <a:r>
                <a:rPr lang="en-US" sz="2400" dirty="0" err="1"/>
                <a:t>menjadi</a:t>
              </a:r>
              <a:r>
                <a:rPr lang="en-US" sz="2400" dirty="0"/>
                <a:t> “program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8F12F1-397B-4C06-92CF-3162EE51E482}"/>
              </a:ext>
            </a:extLst>
          </p:cNvPr>
          <p:cNvGrpSpPr/>
          <p:nvPr/>
        </p:nvGrpSpPr>
        <p:grpSpPr>
          <a:xfrm>
            <a:off x="1587899" y="4069024"/>
            <a:ext cx="4595682" cy="1880045"/>
            <a:chOff x="7346950" y="549243"/>
            <a:chExt cx="4595682" cy="188004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B7857B-16D3-4142-9F8E-CA4B0216FA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8488" y="549243"/>
              <a:ext cx="958287" cy="10330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690BE-196B-425B-A55F-A3F481C9CD7F}"/>
                </a:ext>
              </a:extLst>
            </p:cNvPr>
            <p:cNvSpPr txBox="1"/>
            <p:nvPr/>
          </p:nvSpPr>
          <p:spPr>
            <a:xfrm>
              <a:off x="7346950" y="1598291"/>
              <a:ext cx="4595682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“</a:t>
              </a:r>
              <a:r>
                <a:rPr lang="en-US" sz="2400" b="1" dirty="0" err="1"/>
                <a:t>perintah</a:t>
              </a:r>
              <a:r>
                <a:rPr lang="en-US" sz="2400" dirty="0"/>
                <a:t>” </a:t>
              </a:r>
              <a:r>
                <a:rPr lang="en-US" sz="2400" dirty="0" err="1"/>
                <a:t>tersebut</a:t>
              </a:r>
              <a:r>
                <a:rPr lang="en-US" sz="2400" dirty="0"/>
                <a:t> </a:t>
              </a:r>
              <a:r>
                <a:rPr lang="en-US" sz="2400" dirty="0" err="1"/>
                <a:t>dikenal</a:t>
              </a:r>
              <a:r>
                <a:rPr lang="en-US" sz="2400" dirty="0"/>
                <a:t> </a:t>
              </a:r>
              <a:r>
                <a:rPr lang="en-US" sz="2400" dirty="0" err="1"/>
                <a:t>sebagai</a:t>
              </a:r>
              <a:endParaRPr lang="en-US" sz="2400" dirty="0"/>
            </a:p>
            <a:p>
              <a:r>
                <a:rPr lang="en-US" sz="2400" b="1" dirty="0">
                  <a:solidFill>
                    <a:srgbClr val="FF0000"/>
                  </a:solidFill>
                </a:rPr>
                <a:t>Learning Algorithm</a:t>
              </a:r>
            </a:p>
          </p:txBody>
        </p:sp>
      </p:grp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B7CB27D-FFF9-49BF-BA28-15104427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7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AC97-3FD7-4FEE-B49E-8E43DA7B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Machine Learning 3/4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1AC60E-96BF-49D6-8C4D-3F9FC1FAE7C8}"/>
              </a:ext>
            </a:extLst>
          </p:cNvPr>
          <p:cNvGrpSpPr/>
          <p:nvPr/>
        </p:nvGrpSpPr>
        <p:grpSpPr>
          <a:xfrm>
            <a:off x="1137606" y="3085743"/>
            <a:ext cx="3009900" cy="419100"/>
            <a:chOff x="1327150" y="5099050"/>
            <a:chExt cx="3009900" cy="4191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E40A34-9AE9-4D8A-A8BD-ACD6E39BE33D}"/>
                </a:ext>
              </a:extLst>
            </p:cNvPr>
            <p:cNvSpPr/>
            <p:nvPr/>
          </p:nvSpPr>
          <p:spPr>
            <a:xfrm>
              <a:off x="1327150" y="5099050"/>
              <a:ext cx="1739900" cy="419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DE35DD0-EB2D-464F-BBE3-46BE3D4095D9}"/>
                </a:ext>
              </a:extLst>
            </p:cNvPr>
            <p:cNvSpPr/>
            <p:nvPr/>
          </p:nvSpPr>
          <p:spPr>
            <a:xfrm>
              <a:off x="3194050" y="5181600"/>
              <a:ext cx="1143000" cy="336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11FE2B-CEB1-4942-9049-4B1E49327624}"/>
              </a:ext>
            </a:extLst>
          </p:cNvPr>
          <p:cNvGrpSpPr/>
          <p:nvPr/>
        </p:nvGrpSpPr>
        <p:grpSpPr>
          <a:xfrm>
            <a:off x="1137606" y="3911244"/>
            <a:ext cx="2990850" cy="434975"/>
            <a:chOff x="1327150" y="5924551"/>
            <a:chExt cx="2990850" cy="43497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790C429-AD87-46EF-9974-AA6871586D09}"/>
                </a:ext>
              </a:extLst>
            </p:cNvPr>
            <p:cNvSpPr/>
            <p:nvPr/>
          </p:nvSpPr>
          <p:spPr>
            <a:xfrm>
              <a:off x="1327150" y="5924551"/>
              <a:ext cx="1739900" cy="4191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Output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B162025-D212-4603-A9A1-F61D007D4A48}"/>
                </a:ext>
              </a:extLst>
            </p:cNvPr>
            <p:cNvSpPr/>
            <p:nvPr/>
          </p:nvSpPr>
          <p:spPr>
            <a:xfrm>
              <a:off x="3175000" y="6022976"/>
              <a:ext cx="1143000" cy="336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727208-4BB6-4E04-BFCF-49B4680852C1}"/>
              </a:ext>
            </a:extLst>
          </p:cNvPr>
          <p:cNvGrpSpPr/>
          <p:nvPr/>
        </p:nvGrpSpPr>
        <p:grpSpPr>
          <a:xfrm>
            <a:off x="7411912" y="3357059"/>
            <a:ext cx="2698750" cy="717550"/>
            <a:chOff x="6388100" y="5197476"/>
            <a:chExt cx="2698750" cy="71755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D77AC0D-6D75-407E-A27A-5DFEF6EA9100}"/>
                </a:ext>
              </a:extLst>
            </p:cNvPr>
            <p:cNvSpPr/>
            <p:nvPr/>
          </p:nvSpPr>
          <p:spPr>
            <a:xfrm>
              <a:off x="7346950" y="5368925"/>
              <a:ext cx="1739900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Program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0E91D9F-4F16-48A5-BD92-57A9BEF0E120}"/>
                </a:ext>
              </a:extLst>
            </p:cNvPr>
            <p:cNvSpPr/>
            <p:nvPr/>
          </p:nvSpPr>
          <p:spPr>
            <a:xfrm>
              <a:off x="6388100" y="5197476"/>
              <a:ext cx="825500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AD45F1-00F6-46C0-9AD5-BFC6F332FA91}"/>
              </a:ext>
            </a:extLst>
          </p:cNvPr>
          <p:cNvGrpSpPr/>
          <p:nvPr/>
        </p:nvGrpSpPr>
        <p:grpSpPr>
          <a:xfrm>
            <a:off x="3610278" y="1691878"/>
            <a:ext cx="5630434" cy="1836630"/>
            <a:chOff x="8752741" y="1583153"/>
            <a:chExt cx="5630434" cy="183663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F9492E-BC92-4C2E-86F7-54DE0A202E0B}"/>
                </a:ext>
              </a:extLst>
            </p:cNvPr>
            <p:cNvCxnSpPr>
              <a:cxnSpLocks/>
              <a:stCxn id="12" idx="0"/>
              <a:endCxn id="17" idx="3"/>
            </p:cNvCxnSpPr>
            <p:nvPr/>
          </p:nvCxnSpPr>
          <p:spPr>
            <a:xfrm flipH="1" flipV="1">
              <a:off x="13279878" y="1813986"/>
              <a:ext cx="1103297" cy="16057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B9C44B-AD73-49EA-BCA5-81D213A5E470}"/>
                </a:ext>
              </a:extLst>
            </p:cNvPr>
            <p:cNvSpPr txBox="1"/>
            <p:nvPr/>
          </p:nvSpPr>
          <p:spPr>
            <a:xfrm>
              <a:off x="8752741" y="1583153"/>
              <a:ext cx="4527137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Kenapa</a:t>
              </a:r>
              <a:r>
                <a:rPr lang="en-US" sz="2400" dirty="0"/>
                <a:t> </a:t>
              </a:r>
              <a:r>
                <a:rPr lang="en-US" sz="2400" dirty="0" err="1"/>
                <a:t>disebut</a:t>
              </a:r>
              <a:r>
                <a:rPr lang="en-US" sz="2400" dirty="0"/>
                <a:t> </a:t>
              </a:r>
              <a:r>
                <a:rPr lang="en-US" sz="2400" dirty="0" err="1"/>
                <a:t>sebagai</a:t>
              </a:r>
              <a:r>
                <a:rPr lang="en-US" sz="2400" dirty="0"/>
                <a:t> “program?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1A8F0B-C0F7-4CE2-B89D-17AC0AC42AEA}"/>
              </a:ext>
            </a:extLst>
          </p:cNvPr>
          <p:cNvGrpSpPr/>
          <p:nvPr/>
        </p:nvGrpSpPr>
        <p:grpSpPr>
          <a:xfrm>
            <a:off x="5154785" y="3947608"/>
            <a:ext cx="6630469" cy="1315875"/>
            <a:chOff x="5413337" y="-97374"/>
            <a:chExt cx="6630469" cy="131587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7239BF-DA7D-4A2E-BC81-9D6335365712}"/>
                </a:ext>
              </a:extLst>
            </p:cNvPr>
            <p:cNvCxnSpPr>
              <a:cxnSpLocks/>
              <a:stCxn id="12" idx="2"/>
              <a:endCxn id="20" idx="0"/>
            </p:cNvCxnSpPr>
            <p:nvPr/>
          </p:nvCxnSpPr>
          <p:spPr>
            <a:xfrm flipH="1">
              <a:off x="8728572" y="-97374"/>
              <a:ext cx="770692" cy="85421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A87DCE-297D-4F53-87F3-931F94388907}"/>
                </a:ext>
              </a:extLst>
            </p:cNvPr>
            <p:cNvSpPr txBox="1"/>
            <p:nvPr/>
          </p:nvSpPr>
          <p:spPr>
            <a:xfrm>
              <a:off x="5413337" y="756836"/>
              <a:ext cx="6630469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Program: </a:t>
              </a:r>
              <a:r>
                <a:rPr lang="en-US" sz="2400" b="1" dirty="0" err="1">
                  <a:solidFill>
                    <a:srgbClr val="FF0000"/>
                  </a:solidFill>
                </a:rPr>
                <a:t>mengolah</a:t>
              </a:r>
              <a:r>
                <a:rPr lang="en-US" sz="2400" b="1" dirty="0">
                  <a:solidFill>
                    <a:srgbClr val="FF0000"/>
                  </a:solidFill>
                </a:rPr>
                <a:t> data </a:t>
              </a:r>
              <a:r>
                <a:rPr lang="en-US" sz="2400" dirty="0"/>
                <a:t>dan </a:t>
              </a:r>
              <a:r>
                <a:rPr lang="en-US" sz="2400" b="1" dirty="0" err="1">
                  <a:solidFill>
                    <a:srgbClr val="FF0000"/>
                  </a:solidFill>
                </a:rPr>
                <a:t>menghasilkan</a:t>
              </a:r>
              <a:r>
                <a:rPr lang="en-US" sz="2400" b="1" dirty="0">
                  <a:solidFill>
                    <a:srgbClr val="FF0000"/>
                  </a:solidFill>
                </a:rPr>
                <a:t> output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34791-FDB6-4D06-A5F5-17D744E7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21</a:t>
            </a:fld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87527A-09F8-42E2-B8E9-17124FC32ACD}"/>
              </a:ext>
            </a:extLst>
          </p:cNvPr>
          <p:cNvSpPr/>
          <p:nvPr/>
        </p:nvSpPr>
        <p:spPr>
          <a:xfrm>
            <a:off x="4321147" y="2944414"/>
            <a:ext cx="2824120" cy="14776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Learning Algorithm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373ADF-9797-4DB9-B49B-D97FADB0B65F}"/>
              </a:ext>
            </a:extLst>
          </p:cNvPr>
          <p:cNvGrpSpPr/>
          <p:nvPr/>
        </p:nvGrpSpPr>
        <p:grpSpPr>
          <a:xfrm>
            <a:off x="1861014" y="2296893"/>
            <a:ext cx="7379698" cy="1231615"/>
            <a:chOff x="7555125" y="1583153"/>
            <a:chExt cx="7379698" cy="123161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0807B7-2B0A-40BB-B074-7149F79973BD}"/>
                </a:ext>
              </a:extLst>
            </p:cNvPr>
            <p:cNvCxnSpPr>
              <a:cxnSpLocks/>
              <a:stCxn id="12" idx="0"/>
              <a:endCxn id="31" idx="3"/>
            </p:cNvCxnSpPr>
            <p:nvPr/>
          </p:nvCxnSpPr>
          <p:spPr>
            <a:xfrm flipH="1" flipV="1">
              <a:off x="13593638" y="1813986"/>
              <a:ext cx="1341185" cy="10007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4FD6C5-E15E-402E-A994-BD32FFF4F4A3}"/>
                </a:ext>
              </a:extLst>
            </p:cNvPr>
            <p:cNvSpPr txBox="1"/>
            <p:nvPr/>
          </p:nvSpPr>
          <p:spPr>
            <a:xfrm>
              <a:off x="7555125" y="1583153"/>
              <a:ext cx="6038513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Apakah</a:t>
              </a:r>
              <a:r>
                <a:rPr lang="en-US" sz="2400" dirty="0"/>
                <a:t> </a:t>
              </a:r>
              <a:r>
                <a:rPr lang="en-US" sz="2400" dirty="0" err="1"/>
                <a:t>fungsi</a:t>
              </a:r>
              <a:r>
                <a:rPr lang="en-US" sz="2400" dirty="0"/>
                <a:t> </a:t>
              </a:r>
              <a:r>
                <a:rPr lang="en-US" sz="2400" dirty="0" err="1"/>
                <a:t>umum</a:t>
              </a:r>
              <a:r>
                <a:rPr lang="en-US" sz="2400" dirty="0"/>
                <a:t> </a:t>
              </a:r>
              <a:r>
                <a:rPr lang="en-US" sz="2400" dirty="0" err="1"/>
                <a:t>dari</a:t>
              </a:r>
              <a:r>
                <a:rPr lang="en-US" sz="2400" dirty="0"/>
                <a:t> program </a:t>
              </a:r>
              <a:r>
                <a:rPr lang="en-US" sz="2400" dirty="0" err="1"/>
                <a:t>tradisional</a:t>
              </a:r>
              <a:r>
                <a:rPr lang="en-US" sz="24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796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AC97-3FD7-4FEE-B49E-8E43DA7B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Pengantar</a:t>
            </a:r>
            <a:r>
              <a:rPr lang="en-US" dirty="0"/>
              <a:t> Machine Learning 4/4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1AC60E-96BF-49D6-8C4D-3F9FC1FAE7C8}"/>
              </a:ext>
            </a:extLst>
          </p:cNvPr>
          <p:cNvGrpSpPr/>
          <p:nvPr/>
        </p:nvGrpSpPr>
        <p:grpSpPr>
          <a:xfrm>
            <a:off x="1000041" y="3344688"/>
            <a:ext cx="3107004" cy="419100"/>
            <a:chOff x="1230046" y="5099050"/>
            <a:chExt cx="3107004" cy="4191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E40A34-9AE9-4D8A-A8BD-ACD6E39BE33D}"/>
                </a:ext>
              </a:extLst>
            </p:cNvPr>
            <p:cNvSpPr/>
            <p:nvPr/>
          </p:nvSpPr>
          <p:spPr>
            <a:xfrm>
              <a:off x="1230046" y="5099050"/>
              <a:ext cx="1739900" cy="419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DE35DD0-EB2D-464F-BBE3-46BE3D4095D9}"/>
                </a:ext>
              </a:extLst>
            </p:cNvPr>
            <p:cNvSpPr/>
            <p:nvPr/>
          </p:nvSpPr>
          <p:spPr>
            <a:xfrm>
              <a:off x="3194050" y="5181600"/>
              <a:ext cx="1143000" cy="336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E11FE2B-CEB1-4942-9049-4B1E49327624}"/>
              </a:ext>
            </a:extLst>
          </p:cNvPr>
          <p:cNvGrpSpPr/>
          <p:nvPr/>
        </p:nvGrpSpPr>
        <p:grpSpPr>
          <a:xfrm>
            <a:off x="1008133" y="4170189"/>
            <a:ext cx="3079862" cy="434975"/>
            <a:chOff x="1238138" y="5924551"/>
            <a:chExt cx="3079862" cy="43497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790C429-AD87-46EF-9974-AA6871586D09}"/>
                </a:ext>
              </a:extLst>
            </p:cNvPr>
            <p:cNvSpPr/>
            <p:nvPr/>
          </p:nvSpPr>
          <p:spPr>
            <a:xfrm>
              <a:off x="1238138" y="5924551"/>
              <a:ext cx="1739900" cy="4191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Output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B162025-D212-4603-A9A1-F61D007D4A48}"/>
                </a:ext>
              </a:extLst>
            </p:cNvPr>
            <p:cNvSpPr/>
            <p:nvPr/>
          </p:nvSpPr>
          <p:spPr>
            <a:xfrm>
              <a:off x="3175000" y="6022976"/>
              <a:ext cx="1143000" cy="336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727208-4BB6-4E04-BFCF-49B4680852C1}"/>
              </a:ext>
            </a:extLst>
          </p:cNvPr>
          <p:cNvGrpSpPr/>
          <p:nvPr/>
        </p:nvGrpSpPr>
        <p:grpSpPr>
          <a:xfrm>
            <a:off x="7266255" y="3616004"/>
            <a:ext cx="2698750" cy="717550"/>
            <a:chOff x="6388100" y="5197476"/>
            <a:chExt cx="2698750" cy="71755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D77AC0D-6D75-407E-A27A-5DFEF6EA9100}"/>
                </a:ext>
              </a:extLst>
            </p:cNvPr>
            <p:cNvSpPr/>
            <p:nvPr/>
          </p:nvSpPr>
          <p:spPr>
            <a:xfrm>
              <a:off x="7346950" y="5368925"/>
              <a:ext cx="1739900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Program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0E91D9F-4F16-48A5-BD92-57A9BEF0E120}"/>
                </a:ext>
              </a:extLst>
            </p:cNvPr>
            <p:cNvSpPr/>
            <p:nvPr/>
          </p:nvSpPr>
          <p:spPr>
            <a:xfrm>
              <a:off x="6388100" y="5197476"/>
              <a:ext cx="825500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34791-FDB6-4D06-A5F5-17D744E7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22</a:t>
            </a:fld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87527A-09F8-42E2-B8E9-17124FC32ACD}"/>
              </a:ext>
            </a:extLst>
          </p:cNvPr>
          <p:cNvSpPr/>
          <p:nvPr/>
        </p:nvSpPr>
        <p:spPr>
          <a:xfrm>
            <a:off x="4280686" y="3203359"/>
            <a:ext cx="2824120" cy="14776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Learning Algorithm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4418D4-1266-4997-84DE-D872BE0012EE}"/>
              </a:ext>
            </a:extLst>
          </p:cNvPr>
          <p:cNvGrpSpPr/>
          <p:nvPr/>
        </p:nvGrpSpPr>
        <p:grpSpPr>
          <a:xfrm>
            <a:off x="898215" y="1849811"/>
            <a:ext cx="2749146" cy="2940675"/>
            <a:chOff x="898215" y="1849811"/>
            <a:chExt cx="2749146" cy="294067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82C12AC-CE89-43AB-85F0-C5F77BEEC54C}"/>
                </a:ext>
              </a:extLst>
            </p:cNvPr>
            <p:cNvSpPr/>
            <p:nvPr/>
          </p:nvSpPr>
          <p:spPr>
            <a:xfrm>
              <a:off x="898215" y="3107342"/>
              <a:ext cx="1956755" cy="168314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8C2009-55BB-4F52-B279-F2B11E50DB85}"/>
                </a:ext>
              </a:extLst>
            </p:cNvPr>
            <p:cNvGrpSpPr/>
            <p:nvPr/>
          </p:nvGrpSpPr>
          <p:grpSpPr>
            <a:xfrm>
              <a:off x="1824426" y="1849811"/>
              <a:ext cx="1822935" cy="1257531"/>
              <a:chOff x="6966889" y="1741086"/>
              <a:chExt cx="1822935" cy="1257531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2C279E0-C6CA-44E9-BD4D-F9A517CBD590}"/>
                  </a:ext>
                </a:extLst>
              </p:cNvPr>
              <p:cNvCxnSpPr>
                <a:cxnSpLocks/>
                <a:stCxn id="14" idx="0"/>
                <a:endCxn id="27" idx="2"/>
              </p:cNvCxnSpPr>
              <p:nvPr/>
            </p:nvCxnSpPr>
            <p:spPr>
              <a:xfrm flipV="1">
                <a:off x="7019056" y="2202751"/>
                <a:ext cx="859301" cy="79586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227A52-7712-46C2-BCA8-8430ADE10C70}"/>
                  </a:ext>
                </a:extLst>
              </p:cNvPr>
              <p:cNvSpPr txBox="1"/>
              <p:nvPr/>
            </p:nvSpPr>
            <p:spPr>
              <a:xfrm>
                <a:off x="6966889" y="1741086"/>
                <a:ext cx="1822935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Data Training</a:t>
                </a:r>
              </a:p>
            </p:txBody>
          </p:sp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61E660-B6DB-44BE-A448-ECAD947FD2A9}"/>
              </a:ext>
            </a:extLst>
          </p:cNvPr>
          <p:cNvSpPr/>
          <p:nvPr/>
        </p:nvSpPr>
        <p:spPr>
          <a:xfrm>
            <a:off x="8225105" y="2346692"/>
            <a:ext cx="1739900" cy="419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</a:t>
            </a:r>
            <a:r>
              <a:rPr lang="en-US" sz="2400" dirty="0" err="1">
                <a:solidFill>
                  <a:schemeClr val="tx1"/>
                </a:solidFill>
              </a:rPr>
              <a:t>Baru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1C85657-3BE7-41F2-9220-900D96B47E41}"/>
              </a:ext>
            </a:extLst>
          </p:cNvPr>
          <p:cNvSpPr/>
          <p:nvPr/>
        </p:nvSpPr>
        <p:spPr>
          <a:xfrm rot="5400000">
            <a:off x="8758768" y="3104940"/>
            <a:ext cx="672572" cy="36254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1EE5AD3-0986-4AEA-9E93-DA4F33F50267}"/>
              </a:ext>
            </a:extLst>
          </p:cNvPr>
          <p:cNvSpPr/>
          <p:nvPr/>
        </p:nvSpPr>
        <p:spPr>
          <a:xfrm rot="5400000">
            <a:off x="8758767" y="4517496"/>
            <a:ext cx="672572" cy="36254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EAE2DB-ED68-4E82-98BB-DAC451FE30F3}"/>
              </a:ext>
            </a:extLst>
          </p:cNvPr>
          <p:cNvGrpSpPr/>
          <p:nvPr/>
        </p:nvGrpSpPr>
        <p:grpSpPr>
          <a:xfrm>
            <a:off x="5990804" y="1611936"/>
            <a:ext cx="2226209" cy="944306"/>
            <a:chOff x="6966889" y="1741086"/>
            <a:chExt cx="2226209" cy="944306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280CAC-FA86-4958-9636-70FDAC798F3C}"/>
                </a:ext>
              </a:extLst>
            </p:cNvPr>
            <p:cNvCxnSpPr>
              <a:cxnSpLocks/>
              <a:stCxn id="32" idx="1"/>
              <a:endCxn id="38" idx="2"/>
            </p:cNvCxnSpPr>
            <p:nvPr/>
          </p:nvCxnSpPr>
          <p:spPr>
            <a:xfrm flipH="1" flipV="1">
              <a:off x="7820328" y="2202751"/>
              <a:ext cx="1372770" cy="4826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490A61-7035-4780-9DC3-2F29DF85918C}"/>
                </a:ext>
              </a:extLst>
            </p:cNvPr>
            <p:cNvSpPr txBox="1"/>
            <p:nvPr/>
          </p:nvSpPr>
          <p:spPr>
            <a:xfrm>
              <a:off x="6966889" y="1741086"/>
              <a:ext cx="1706878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Data Testing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E9925F4-DAE8-4B63-81C5-A36E9F59F513}"/>
              </a:ext>
            </a:extLst>
          </p:cNvPr>
          <p:cNvSpPr/>
          <p:nvPr/>
        </p:nvSpPr>
        <p:spPr>
          <a:xfrm>
            <a:off x="8225105" y="5190982"/>
            <a:ext cx="1739900" cy="4191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Output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69A2911-46A9-4B18-BB17-C74E5D3D5AD8}"/>
              </a:ext>
            </a:extLst>
          </p:cNvPr>
          <p:cNvGrpSpPr/>
          <p:nvPr/>
        </p:nvGrpSpPr>
        <p:grpSpPr>
          <a:xfrm>
            <a:off x="6146171" y="5400532"/>
            <a:ext cx="2123787" cy="955818"/>
            <a:chOff x="7255606" y="2003689"/>
            <a:chExt cx="2123787" cy="95581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CAC76C-5B39-4F0F-AB96-ADFA015B42A0}"/>
                </a:ext>
              </a:extLst>
            </p:cNvPr>
            <p:cNvCxnSpPr>
              <a:cxnSpLocks/>
              <a:stCxn id="39" idx="1"/>
              <a:endCxn id="42" idx="0"/>
            </p:cNvCxnSpPr>
            <p:nvPr/>
          </p:nvCxnSpPr>
          <p:spPr>
            <a:xfrm flipH="1">
              <a:off x="8317500" y="2003689"/>
              <a:ext cx="1008948" cy="4941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D244AFE-965C-4665-B9EA-9F842C501CA5}"/>
                </a:ext>
              </a:extLst>
            </p:cNvPr>
            <p:cNvSpPr txBox="1"/>
            <p:nvPr/>
          </p:nvSpPr>
          <p:spPr>
            <a:xfrm>
              <a:off x="7255606" y="2497842"/>
              <a:ext cx="2123787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Prediksi</a:t>
              </a:r>
              <a:r>
                <a:rPr lang="en-US" sz="2400" dirty="0"/>
                <a:t> Output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1A47509-4B70-4FA0-9B1B-273B0663CF26}"/>
              </a:ext>
            </a:extLst>
          </p:cNvPr>
          <p:cNvGrpSpPr/>
          <p:nvPr/>
        </p:nvGrpSpPr>
        <p:grpSpPr>
          <a:xfrm>
            <a:off x="9770054" y="3997003"/>
            <a:ext cx="1975477" cy="958892"/>
            <a:chOff x="7255606" y="2000615"/>
            <a:chExt cx="1975477" cy="95889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5F5FEC-5294-42A9-8C02-544628E16348}"/>
                </a:ext>
              </a:extLst>
            </p:cNvPr>
            <p:cNvCxnSpPr>
              <a:cxnSpLocks/>
              <a:stCxn id="12" idx="3"/>
              <a:endCxn id="49" idx="0"/>
            </p:cNvCxnSpPr>
            <p:nvPr/>
          </p:nvCxnSpPr>
          <p:spPr>
            <a:xfrm>
              <a:off x="7450557" y="2000615"/>
              <a:ext cx="792788" cy="4972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DF933C-BD16-4B8D-8F1B-5DBEA4FD3BAC}"/>
                </a:ext>
              </a:extLst>
            </p:cNvPr>
            <p:cNvSpPr txBox="1"/>
            <p:nvPr/>
          </p:nvSpPr>
          <p:spPr>
            <a:xfrm>
              <a:off x="7255606" y="2497842"/>
              <a:ext cx="1975477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Trained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22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AC97-3FD7-4FEE-B49E-8E43DA7B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Machine Learning 1/3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727208-4BB6-4E04-BFCF-49B4680852C1}"/>
              </a:ext>
            </a:extLst>
          </p:cNvPr>
          <p:cNvGrpSpPr/>
          <p:nvPr/>
        </p:nvGrpSpPr>
        <p:grpSpPr>
          <a:xfrm>
            <a:off x="7266255" y="2960000"/>
            <a:ext cx="3196746" cy="717550"/>
            <a:chOff x="6388100" y="5197476"/>
            <a:chExt cx="3196746" cy="71755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D77AC0D-6D75-407E-A27A-5DFEF6EA9100}"/>
                </a:ext>
              </a:extLst>
            </p:cNvPr>
            <p:cNvSpPr/>
            <p:nvPr/>
          </p:nvSpPr>
          <p:spPr>
            <a:xfrm>
              <a:off x="7346950" y="5368925"/>
              <a:ext cx="22378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0E91D9F-4F16-48A5-BD92-57A9BEF0E120}"/>
                </a:ext>
              </a:extLst>
            </p:cNvPr>
            <p:cNvSpPr/>
            <p:nvPr/>
          </p:nvSpPr>
          <p:spPr>
            <a:xfrm>
              <a:off x="6388100" y="5197476"/>
              <a:ext cx="825500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34791-FDB6-4D06-A5F5-17D744E7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23</a:t>
            </a:fld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87527A-09F8-42E2-B8E9-17124FC32ACD}"/>
              </a:ext>
            </a:extLst>
          </p:cNvPr>
          <p:cNvSpPr/>
          <p:nvPr/>
        </p:nvSpPr>
        <p:spPr>
          <a:xfrm>
            <a:off x="4280686" y="2547355"/>
            <a:ext cx="2824120" cy="14776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Learning Algorithm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61E660-B6DB-44BE-A448-ECAD947FD2A9}"/>
              </a:ext>
            </a:extLst>
          </p:cNvPr>
          <p:cNvSpPr/>
          <p:nvPr/>
        </p:nvSpPr>
        <p:spPr>
          <a:xfrm>
            <a:off x="8225105" y="1690688"/>
            <a:ext cx="2237896" cy="4191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 Testing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1C85657-3BE7-41F2-9220-900D96B47E41}"/>
              </a:ext>
            </a:extLst>
          </p:cNvPr>
          <p:cNvSpPr/>
          <p:nvPr/>
        </p:nvSpPr>
        <p:spPr>
          <a:xfrm rot="5400000">
            <a:off x="9009621" y="2444031"/>
            <a:ext cx="672572" cy="36254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1EE5AD3-0986-4AEA-9E93-DA4F33F50267}"/>
              </a:ext>
            </a:extLst>
          </p:cNvPr>
          <p:cNvSpPr/>
          <p:nvPr/>
        </p:nvSpPr>
        <p:spPr>
          <a:xfrm rot="5400000">
            <a:off x="9009620" y="3856587"/>
            <a:ext cx="672572" cy="36254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E9925F4-DAE8-4B63-81C5-A36E9F59F513}"/>
              </a:ext>
            </a:extLst>
          </p:cNvPr>
          <p:cNvSpPr/>
          <p:nvPr/>
        </p:nvSpPr>
        <p:spPr>
          <a:xfrm>
            <a:off x="8225104" y="4534978"/>
            <a:ext cx="2237897" cy="4191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Prediksi</a:t>
            </a:r>
            <a:r>
              <a:rPr lang="en-US" sz="2400" dirty="0"/>
              <a:t> Output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E3C08C-02E5-43B9-8E89-31ADFB1C5F7A}"/>
              </a:ext>
            </a:extLst>
          </p:cNvPr>
          <p:cNvGrpSpPr/>
          <p:nvPr/>
        </p:nvGrpSpPr>
        <p:grpSpPr>
          <a:xfrm>
            <a:off x="1070564" y="2252953"/>
            <a:ext cx="1998733" cy="2131643"/>
            <a:chOff x="941092" y="1906215"/>
            <a:chExt cx="1998733" cy="213164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AE40A34-9AE9-4D8A-A8BD-ACD6E39BE33D}"/>
                </a:ext>
              </a:extLst>
            </p:cNvPr>
            <p:cNvSpPr/>
            <p:nvPr/>
          </p:nvSpPr>
          <p:spPr>
            <a:xfrm>
              <a:off x="1140977" y="2688684"/>
              <a:ext cx="1598964" cy="419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790C429-AD87-46EF-9974-AA6871586D09}"/>
                </a:ext>
              </a:extLst>
            </p:cNvPr>
            <p:cNvSpPr/>
            <p:nvPr/>
          </p:nvSpPr>
          <p:spPr>
            <a:xfrm>
              <a:off x="1140977" y="3514185"/>
              <a:ext cx="1607056" cy="4191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Output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3BB5DF-F75B-4B7A-A179-ECE32A35F7F0}"/>
                </a:ext>
              </a:extLst>
            </p:cNvPr>
            <p:cNvSpPr/>
            <p:nvPr/>
          </p:nvSpPr>
          <p:spPr>
            <a:xfrm>
              <a:off x="941092" y="1906215"/>
              <a:ext cx="1998733" cy="213164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 Training</a:t>
              </a: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1BAB53DD-F1A2-4B30-9690-CB3A67F5E7BC}"/>
              </a:ext>
            </a:extLst>
          </p:cNvPr>
          <p:cNvSpPr/>
          <p:nvPr/>
        </p:nvSpPr>
        <p:spPr>
          <a:xfrm>
            <a:off x="3293737" y="2927387"/>
            <a:ext cx="825500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71163-D7CC-4E47-9C93-96F22858A1B7}"/>
              </a:ext>
            </a:extLst>
          </p:cNvPr>
          <p:cNvGrpSpPr/>
          <p:nvPr/>
        </p:nvGrpSpPr>
        <p:grpSpPr>
          <a:xfrm>
            <a:off x="3354086" y="4024970"/>
            <a:ext cx="2338660" cy="2108793"/>
            <a:chOff x="3354086" y="4024970"/>
            <a:chExt cx="2338660" cy="2108793"/>
          </a:xfrm>
        </p:grpSpPr>
        <p:sp>
          <p:nvSpPr>
            <p:cNvPr id="44" name="Rectangle: Top Corners One Rounded and One Snipped 43">
              <a:extLst>
                <a:ext uri="{FF2B5EF4-FFF2-40B4-BE49-F238E27FC236}">
                  <a16:creationId xmlns:a16="http://schemas.microsoft.com/office/drawing/2014/main" id="{8B3E7155-0277-40D2-A7E9-5308E001DF64}"/>
                </a:ext>
              </a:extLst>
            </p:cNvPr>
            <p:cNvSpPr/>
            <p:nvPr/>
          </p:nvSpPr>
          <p:spPr>
            <a:xfrm>
              <a:off x="3354086" y="5300283"/>
              <a:ext cx="2090224" cy="833480"/>
            </a:xfrm>
            <a:prstGeom prst="snip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Supervised Learning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E6F777-3541-45FA-B810-7E6D37F40F8A}"/>
                </a:ext>
              </a:extLst>
            </p:cNvPr>
            <p:cNvCxnSpPr>
              <a:stCxn id="23" idx="2"/>
              <a:endCxn id="44" idx="3"/>
            </p:cNvCxnSpPr>
            <p:nvPr/>
          </p:nvCxnSpPr>
          <p:spPr>
            <a:xfrm flipH="1">
              <a:off x="4399198" y="4024970"/>
              <a:ext cx="1293548" cy="127531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E6A812-A6DE-4F4B-B524-C6B94181BCB4}"/>
              </a:ext>
            </a:extLst>
          </p:cNvPr>
          <p:cNvGrpSpPr/>
          <p:nvPr/>
        </p:nvGrpSpPr>
        <p:grpSpPr>
          <a:xfrm>
            <a:off x="5692746" y="4024970"/>
            <a:ext cx="2399009" cy="2108793"/>
            <a:chOff x="5692746" y="4024970"/>
            <a:chExt cx="2399009" cy="2108793"/>
          </a:xfrm>
        </p:grpSpPr>
        <p:sp>
          <p:nvSpPr>
            <p:cNvPr id="43" name="Rectangle: Top Corners One Rounded and One Snipped 42">
              <a:extLst>
                <a:ext uri="{FF2B5EF4-FFF2-40B4-BE49-F238E27FC236}">
                  <a16:creationId xmlns:a16="http://schemas.microsoft.com/office/drawing/2014/main" id="{6D48D764-E2F7-4589-8812-E5F235B350CB}"/>
                </a:ext>
              </a:extLst>
            </p:cNvPr>
            <p:cNvSpPr/>
            <p:nvPr/>
          </p:nvSpPr>
          <p:spPr>
            <a:xfrm>
              <a:off x="6001531" y="5300283"/>
              <a:ext cx="2090224" cy="833480"/>
            </a:xfrm>
            <a:prstGeom prst="snip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Unsupervised Learning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D16899C-DF3E-4E9A-9C07-4E27766524E7}"/>
                </a:ext>
              </a:extLst>
            </p:cNvPr>
            <p:cNvCxnSpPr>
              <a:cxnSpLocks/>
              <a:stCxn id="23" idx="2"/>
              <a:endCxn id="43" idx="3"/>
            </p:cNvCxnSpPr>
            <p:nvPr/>
          </p:nvCxnSpPr>
          <p:spPr>
            <a:xfrm>
              <a:off x="5692746" y="4024970"/>
              <a:ext cx="1353897" cy="127531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620FBE-5C41-4036-84E8-D8A33F5061F0}"/>
              </a:ext>
            </a:extLst>
          </p:cNvPr>
          <p:cNvGrpSpPr/>
          <p:nvPr/>
        </p:nvGrpSpPr>
        <p:grpSpPr>
          <a:xfrm>
            <a:off x="704007" y="1419727"/>
            <a:ext cx="10417429" cy="3691774"/>
            <a:chOff x="704007" y="1419727"/>
            <a:chExt cx="10417429" cy="369177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A8D084-1F54-45D7-8FCE-2744E068028C}"/>
                </a:ext>
              </a:extLst>
            </p:cNvPr>
            <p:cNvSpPr/>
            <p:nvPr/>
          </p:nvSpPr>
          <p:spPr>
            <a:xfrm>
              <a:off x="704007" y="1690688"/>
              <a:ext cx="3518516" cy="3140257"/>
            </a:xfrm>
            <a:prstGeom prst="rect">
              <a:avLst/>
            </a:prstGeom>
            <a:solidFill>
              <a:schemeClr val="lt1">
                <a:alpha val="88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7E12212-527C-4682-84EC-A7DD441B7A89}"/>
                </a:ext>
              </a:extLst>
            </p:cNvPr>
            <p:cNvSpPr/>
            <p:nvPr/>
          </p:nvSpPr>
          <p:spPr>
            <a:xfrm>
              <a:off x="7162969" y="1419727"/>
              <a:ext cx="3958467" cy="3691774"/>
            </a:xfrm>
            <a:prstGeom prst="rect">
              <a:avLst/>
            </a:prstGeom>
            <a:solidFill>
              <a:schemeClr val="lt1">
                <a:alpha val="88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293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AC97-3FD7-4FEE-B49E-8E43DA7B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Machine Learning 2/3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34791-FDB6-4D06-A5F5-17D744E7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A380EC-EDD7-4D26-8884-8B61DCAD15BC}"/>
              </a:ext>
            </a:extLst>
          </p:cNvPr>
          <p:cNvGrpSpPr/>
          <p:nvPr/>
        </p:nvGrpSpPr>
        <p:grpSpPr>
          <a:xfrm>
            <a:off x="2040531" y="1657861"/>
            <a:ext cx="8110937" cy="2236125"/>
            <a:chOff x="838200" y="1690688"/>
            <a:chExt cx="8110937" cy="22361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D77AC0D-6D75-407E-A27A-5DFEF6EA9100}"/>
                </a:ext>
              </a:extLst>
            </p:cNvPr>
            <p:cNvSpPr/>
            <p:nvPr/>
          </p:nvSpPr>
          <p:spPr>
            <a:xfrm>
              <a:off x="6793541" y="2621339"/>
              <a:ext cx="21555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0E91D9F-4F16-48A5-BD92-57A9BEF0E120}"/>
                </a:ext>
              </a:extLst>
            </p:cNvPr>
            <p:cNvSpPr/>
            <p:nvPr/>
          </p:nvSpPr>
          <p:spPr>
            <a:xfrm>
              <a:off x="6254411" y="2449890"/>
              <a:ext cx="431642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887527A-09F8-42E2-B8E9-17124FC32ACD}"/>
                </a:ext>
              </a:extLst>
            </p:cNvPr>
            <p:cNvSpPr/>
            <p:nvPr/>
          </p:nvSpPr>
          <p:spPr>
            <a:xfrm>
              <a:off x="3366277" y="2037245"/>
              <a:ext cx="2824120" cy="147761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Supervised Learning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961E660-B6DB-44BE-A448-ECAD947FD2A9}"/>
                </a:ext>
              </a:extLst>
            </p:cNvPr>
            <p:cNvSpPr/>
            <p:nvPr/>
          </p:nvSpPr>
          <p:spPr>
            <a:xfrm>
              <a:off x="6793540" y="1690688"/>
              <a:ext cx="2155596" cy="419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 Testing</a:t>
              </a: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41C85657-3BE7-41F2-9220-900D96B47E41}"/>
                </a:ext>
              </a:extLst>
            </p:cNvPr>
            <p:cNvSpPr/>
            <p:nvPr/>
          </p:nvSpPr>
          <p:spPr>
            <a:xfrm rot="5400000">
              <a:off x="7733945" y="2193765"/>
              <a:ext cx="360793" cy="3625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51EE5AD3-0986-4AEA-9E93-DA4F33F50267}"/>
                </a:ext>
              </a:extLst>
            </p:cNvPr>
            <p:cNvSpPr/>
            <p:nvPr/>
          </p:nvSpPr>
          <p:spPr>
            <a:xfrm rot="5400000">
              <a:off x="7752642" y="3104436"/>
              <a:ext cx="323399" cy="3625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E9925F4-DAE8-4B63-81C5-A36E9F59F513}"/>
                </a:ext>
              </a:extLst>
            </p:cNvPr>
            <p:cNvSpPr/>
            <p:nvPr/>
          </p:nvSpPr>
          <p:spPr>
            <a:xfrm>
              <a:off x="6793540" y="3507713"/>
              <a:ext cx="2155597" cy="4191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Prediksi</a:t>
              </a:r>
              <a:r>
                <a:rPr lang="en-US" sz="2400" dirty="0"/>
                <a:t> Output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E3C08C-02E5-43B9-8E89-31ADFB1C5F7A}"/>
                </a:ext>
              </a:extLst>
            </p:cNvPr>
            <p:cNvGrpSpPr/>
            <p:nvPr/>
          </p:nvGrpSpPr>
          <p:grpSpPr>
            <a:xfrm>
              <a:off x="838200" y="1690689"/>
              <a:ext cx="1998733" cy="2236124"/>
              <a:chOff x="941092" y="1906215"/>
              <a:chExt cx="1998733" cy="213164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E40A34-9AE9-4D8A-A8BD-ACD6E39BE33D}"/>
                  </a:ext>
                </a:extLst>
              </p:cNvPr>
              <p:cNvSpPr/>
              <p:nvPr/>
            </p:nvSpPr>
            <p:spPr>
              <a:xfrm>
                <a:off x="1140977" y="2688684"/>
                <a:ext cx="1598964" cy="4191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Data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790C429-AD87-46EF-9974-AA6871586D09}"/>
                  </a:ext>
                </a:extLst>
              </p:cNvPr>
              <p:cNvSpPr/>
              <p:nvPr/>
            </p:nvSpPr>
            <p:spPr>
              <a:xfrm>
                <a:off x="1140977" y="3514185"/>
                <a:ext cx="1607056" cy="41910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Output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3BB5DF-F75B-4B7A-A179-ECE32A35F7F0}"/>
                  </a:ext>
                </a:extLst>
              </p:cNvPr>
              <p:cNvSpPr/>
              <p:nvPr/>
            </p:nvSpPr>
            <p:spPr>
              <a:xfrm>
                <a:off x="941092" y="1906215"/>
                <a:ext cx="1998733" cy="213164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Data Training</a:t>
                </a: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1BAB53DD-F1A2-4B30-9690-CB3A67F5E7BC}"/>
                </a:ext>
              </a:extLst>
            </p:cNvPr>
            <p:cNvSpPr/>
            <p:nvPr/>
          </p:nvSpPr>
          <p:spPr>
            <a:xfrm>
              <a:off x="2918968" y="2417277"/>
              <a:ext cx="393858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FC1ECB-882B-440D-948D-A18C22FF81F8}"/>
              </a:ext>
            </a:extLst>
          </p:cNvPr>
          <p:cNvCxnSpPr/>
          <p:nvPr/>
        </p:nvCxnSpPr>
        <p:spPr>
          <a:xfrm>
            <a:off x="112426" y="4219731"/>
            <a:ext cx="1199962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59E686F-1C12-4803-BE53-AC9CFBE32025}"/>
              </a:ext>
            </a:extLst>
          </p:cNvPr>
          <p:cNvGrpSpPr/>
          <p:nvPr/>
        </p:nvGrpSpPr>
        <p:grpSpPr>
          <a:xfrm>
            <a:off x="2040531" y="4399929"/>
            <a:ext cx="8110937" cy="2236125"/>
            <a:chOff x="838200" y="1690688"/>
            <a:chExt cx="8110937" cy="223612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429D557-F793-4AAE-808A-7B2BEC82370E}"/>
                </a:ext>
              </a:extLst>
            </p:cNvPr>
            <p:cNvSpPr/>
            <p:nvPr/>
          </p:nvSpPr>
          <p:spPr>
            <a:xfrm>
              <a:off x="6793541" y="2621339"/>
              <a:ext cx="21555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F2FBACCE-A570-4286-8996-FA3703360C93}"/>
                </a:ext>
              </a:extLst>
            </p:cNvPr>
            <p:cNvSpPr/>
            <p:nvPr/>
          </p:nvSpPr>
          <p:spPr>
            <a:xfrm>
              <a:off x="6254411" y="2449890"/>
              <a:ext cx="431642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90E3322-D0EB-432C-8C86-179330B4A4BE}"/>
                </a:ext>
              </a:extLst>
            </p:cNvPr>
            <p:cNvSpPr/>
            <p:nvPr/>
          </p:nvSpPr>
          <p:spPr>
            <a:xfrm>
              <a:off x="3366277" y="2037245"/>
              <a:ext cx="2824120" cy="147761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Unsupervised Learning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E69B6A8-202D-4354-AA0E-C1FDF1A3E646}"/>
                </a:ext>
              </a:extLst>
            </p:cNvPr>
            <p:cNvSpPr/>
            <p:nvPr/>
          </p:nvSpPr>
          <p:spPr>
            <a:xfrm>
              <a:off x="6793540" y="1690688"/>
              <a:ext cx="2155596" cy="419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 Testing</a:t>
              </a:r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5C30146B-1F8F-425A-9379-C2A02C322E81}"/>
                </a:ext>
              </a:extLst>
            </p:cNvPr>
            <p:cNvSpPr/>
            <p:nvPr/>
          </p:nvSpPr>
          <p:spPr>
            <a:xfrm rot="5400000">
              <a:off x="7733945" y="2193765"/>
              <a:ext cx="360793" cy="3625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0B603E17-6E7A-419E-85E1-9AA852609F6E}"/>
                </a:ext>
              </a:extLst>
            </p:cNvPr>
            <p:cNvSpPr/>
            <p:nvPr/>
          </p:nvSpPr>
          <p:spPr>
            <a:xfrm rot="5400000">
              <a:off x="7752642" y="3104436"/>
              <a:ext cx="323399" cy="3625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751CCAA4-4AAA-4B6D-A6AE-FCC7ED4812C1}"/>
                </a:ext>
              </a:extLst>
            </p:cNvPr>
            <p:cNvSpPr/>
            <p:nvPr/>
          </p:nvSpPr>
          <p:spPr>
            <a:xfrm>
              <a:off x="6793540" y="3507713"/>
              <a:ext cx="2155597" cy="4191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Prediksi</a:t>
              </a:r>
              <a:r>
                <a:rPr lang="en-US" sz="2400" dirty="0"/>
                <a:t> Output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37FD32A-BB23-41D3-9E9C-06B9AD433116}"/>
                </a:ext>
              </a:extLst>
            </p:cNvPr>
            <p:cNvGrpSpPr/>
            <p:nvPr/>
          </p:nvGrpSpPr>
          <p:grpSpPr>
            <a:xfrm>
              <a:off x="838200" y="1690689"/>
              <a:ext cx="1998733" cy="2236124"/>
              <a:chOff x="941092" y="1906215"/>
              <a:chExt cx="1998733" cy="213164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7C00A819-2DBC-4845-A75C-38948D12BA94}"/>
                  </a:ext>
                </a:extLst>
              </p:cNvPr>
              <p:cNvSpPr/>
              <p:nvPr/>
            </p:nvSpPr>
            <p:spPr>
              <a:xfrm>
                <a:off x="1140977" y="2688684"/>
                <a:ext cx="1598964" cy="4191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Data</a:t>
                </a:r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656B1FC-A781-4321-97D5-018ABB670719}"/>
                  </a:ext>
                </a:extLst>
              </p:cNvPr>
              <p:cNvSpPr/>
              <p:nvPr/>
            </p:nvSpPr>
            <p:spPr>
              <a:xfrm>
                <a:off x="1140977" y="3514185"/>
                <a:ext cx="1607056" cy="41910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Output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E6A8351-7A96-4C39-865F-D0E103F885DA}"/>
                  </a:ext>
                </a:extLst>
              </p:cNvPr>
              <p:cNvSpPr/>
              <p:nvPr/>
            </p:nvSpPr>
            <p:spPr>
              <a:xfrm>
                <a:off x="941092" y="1906215"/>
                <a:ext cx="1998733" cy="213164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Data Training</a:t>
                </a: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E94C4D7D-0FD7-4459-A0E6-7D109C9A372A}"/>
                </a:ext>
              </a:extLst>
            </p:cNvPr>
            <p:cNvSpPr/>
            <p:nvPr/>
          </p:nvSpPr>
          <p:spPr>
            <a:xfrm>
              <a:off x="2918968" y="2417277"/>
              <a:ext cx="393858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51B867B3-F869-40D1-9E57-464E588596FE}"/>
              </a:ext>
            </a:extLst>
          </p:cNvPr>
          <p:cNvSpPr/>
          <p:nvPr/>
        </p:nvSpPr>
        <p:spPr>
          <a:xfrm>
            <a:off x="2667162" y="5948488"/>
            <a:ext cx="717546" cy="71754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&quot;Not Allowed&quot; Symbol 65">
            <a:extLst>
              <a:ext uri="{FF2B5EF4-FFF2-40B4-BE49-F238E27FC236}">
                <a16:creationId xmlns:a16="http://schemas.microsoft.com/office/drawing/2014/main" id="{18347288-A35E-40DD-94B3-666033D9B60D}"/>
              </a:ext>
            </a:extLst>
          </p:cNvPr>
          <p:cNvSpPr/>
          <p:nvPr/>
        </p:nvSpPr>
        <p:spPr>
          <a:xfrm>
            <a:off x="8757899" y="4320115"/>
            <a:ext cx="717546" cy="71754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&quot;Not Allowed&quot; Symbol 66">
            <a:extLst>
              <a:ext uri="{FF2B5EF4-FFF2-40B4-BE49-F238E27FC236}">
                <a16:creationId xmlns:a16="http://schemas.microsoft.com/office/drawing/2014/main" id="{BA56352F-F08D-4FAB-AF4E-02EAE5ACF748}"/>
              </a:ext>
            </a:extLst>
          </p:cNvPr>
          <p:cNvSpPr/>
          <p:nvPr/>
        </p:nvSpPr>
        <p:spPr>
          <a:xfrm>
            <a:off x="8751712" y="6003929"/>
            <a:ext cx="717546" cy="71754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1A8B32-7C55-4846-9747-5EF077D215D1}"/>
              </a:ext>
            </a:extLst>
          </p:cNvPr>
          <p:cNvGrpSpPr/>
          <p:nvPr/>
        </p:nvGrpSpPr>
        <p:grpSpPr>
          <a:xfrm>
            <a:off x="89934" y="2024629"/>
            <a:ext cx="2150482" cy="1588002"/>
            <a:chOff x="89934" y="2024629"/>
            <a:chExt cx="2150482" cy="158800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FF6419-74A5-4CF8-AE72-D3FD3C3BD329}"/>
                </a:ext>
              </a:extLst>
            </p:cNvPr>
            <p:cNvCxnSpPr>
              <a:cxnSpLocks/>
              <a:endCxn id="11" idx="3"/>
            </p:cNvCxnSpPr>
            <p:nvPr/>
          </p:nvCxnSpPr>
          <p:spPr>
            <a:xfrm flipH="1" flipV="1">
              <a:off x="1840648" y="2809459"/>
              <a:ext cx="399768" cy="8031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292684-E372-46C6-AACC-849BECD409A2}"/>
                </a:ext>
              </a:extLst>
            </p:cNvPr>
            <p:cNvSpPr txBox="1"/>
            <p:nvPr/>
          </p:nvSpPr>
          <p:spPr>
            <a:xfrm>
              <a:off x="89934" y="2024629"/>
              <a:ext cx="1750714" cy="1569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Label, 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Class label,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Response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27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6" grpId="0" animBg="1"/>
      <p:bldP spid="6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7AC97-3FD7-4FEE-B49E-8E43DA7B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Machine Learning 3/3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34791-FDB6-4D06-A5F5-17D744E7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C85A24-26CE-42FF-891D-1748242D7B5B}"/>
              </a:ext>
            </a:extLst>
          </p:cNvPr>
          <p:cNvGrpSpPr/>
          <p:nvPr/>
        </p:nvGrpSpPr>
        <p:grpSpPr>
          <a:xfrm>
            <a:off x="838200" y="1690688"/>
            <a:ext cx="8110937" cy="2236125"/>
            <a:chOff x="838200" y="1690688"/>
            <a:chExt cx="8110937" cy="223612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D77AC0D-6D75-407E-A27A-5DFEF6EA9100}"/>
                </a:ext>
              </a:extLst>
            </p:cNvPr>
            <p:cNvSpPr/>
            <p:nvPr/>
          </p:nvSpPr>
          <p:spPr>
            <a:xfrm>
              <a:off x="6793541" y="2621339"/>
              <a:ext cx="21555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0E91D9F-4F16-48A5-BD92-57A9BEF0E120}"/>
                </a:ext>
              </a:extLst>
            </p:cNvPr>
            <p:cNvSpPr/>
            <p:nvPr/>
          </p:nvSpPr>
          <p:spPr>
            <a:xfrm>
              <a:off x="6254411" y="2449890"/>
              <a:ext cx="431642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887527A-09F8-42E2-B8E9-17124FC32ACD}"/>
                </a:ext>
              </a:extLst>
            </p:cNvPr>
            <p:cNvSpPr/>
            <p:nvPr/>
          </p:nvSpPr>
          <p:spPr>
            <a:xfrm>
              <a:off x="3366277" y="2037245"/>
              <a:ext cx="2824120" cy="147761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Supervised Learning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961E660-B6DB-44BE-A448-ECAD947FD2A9}"/>
                </a:ext>
              </a:extLst>
            </p:cNvPr>
            <p:cNvSpPr/>
            <p:nvPr/>
          </p:nvSpPr>
          <p:spPr>
            <a:xfrm>
              <a:off x="6793540" y="1690688"/>
              <a:ext cx="2155596" cy="4191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 Testing</a:t>
              </a: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41C85657-3BE7-41F2-9220-900D96B47E41}"/>
                </a:ext>
              </a:extLst>
            </p:cNvPr>
            <p:cNvSpPr/>
            <p:nvPr/>
          </p:nvSpPr>
          <p:spPr>
            <a:xfrm rot="5400000">
              <a:off x="7733945" y="2193765"/>
              <a:ext cx="360793" cy="3625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51EE5AD3-0986-4AEA-9E93-DA4F33F50267}"/>
                </a:ext>
              </a:extLst>
            </p:cNvPr>
            <p:cNvSpPr/>
            <p:nvPr/>
          </p:nvSpPr>
          <p:spPr>
            <a:xfrm rot="5400000">
              <a:off x="7752642" y="3104436"/>
              <a:ext cx="323399" cy="3625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2E9925F4-DAE8-4B63-81C5-A36E9F59F513}"/>
                </a:ext>
              </a:extLst>
            </p:cNvPr>
            <p:cNvSpPr/>
            <p:nvPr/>
          </p:nvSpPr>
          <p:spPr>
            <a:xfrm>
              <a:off x="6793540" y="3507713"/>
              <a:ext cx="2155597" cy="4191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/>
                <a:t>Prediksi</a:t>
              </a:r>
              <a:r>
                <a:rPr lang="en-US" sz="2400" dirty="0"/>
                <a:t> Label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2E3C08C-02E5-43B9-8E89-31ADFB1C5F7A}"/>
                </a:ext>
              </a:extLst>
            </p:cNvPr>
            <p:cNvGrpSpPr/>
            <p:nvPr/>
          </p:nvGrpSpPr>
          <p:grpSpPr>
            <a:xfrm>
              <a:off x="838200" y="1690689"/>
              <a:ext cx="1998733" cy="2236124"/>
              <a:chOff x="941092" y="1906215"/>
              <a:chExt cx="1998733" cy="2131643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4AE40A34-9AE9-4D8A-A8BD-ACD6E39BE33D}"/>
                  </a:ext>
                </a:extLst>
              </p:cNvPr>
              <p:cNvSpPr/>
              <p:nvPr/>
            </p:nvSpPr>
            <p:spPr>
              <a:xfrm>
                <a:off x="1140977" y="2688684"/>
                <a:ext cx="1598964" cy="4191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Data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790C429-AD87-46EF-9974-AA6871586D09}"/>
                  </a:ext>
                </a:extLst>
              </p:cNvPr>
              <p:cNvSpPr/>
              <p:nvPr/>
            </p:nvSpPr>
            <p:spPr>
              <a:xfrm>
                <a:off x="1140977" y="3514185"/>
                <a:ext cx="1607056" cy="41910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Label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3BB5DF-F75B-4B7A-A179-ECE32A35F7F0}"/>
                  </a:ext>
                </a:extLst>
              </p:cNvPr>
              <p:cNvSpPr/>
              <p:nvPr/>
            </p:nvSpPr>
            <p:spPr>
              <a:xfrm>
                <a:off x="941092" y="1906215"/>
                <a:ext cx="1998733" cy="213164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Data Training</a:t>
                </a: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1BAB53DD-F1A2-4B30-9690-CB3A67F5E7BC}"/>
                </a:ext>
              </a:extLst>
            </p:cNvPr>
            <p:cNvSpPr/>
            <p:nvPr/>
          </p:nvSpPr>
          <p:spPr>
            <a:xfrm>
              <a:off x="2918968" y="2417277"/>
              <a:ext cx="393858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FC1ECB-882B-440D-948D-A18C22FF81F8}"/>
              </a:ext>
            </a:extLst>
          </p:cNvPr>
          <p:cNvCxnSpPr/>
          <p:nvPr/>
        </p:nvCxnSpPr>
        <p:spPr>
          <a:xfrm>
            <a:off x="112426" y="4219731"/>
            <a:ext cx="1199962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6DD2750-2388-435D-BA9E-2DAEB0BA298F}"/>
              </a:ext>
            </a:extLst>
          </p:cNvPr>
          <p:cNvGrpSpPr/>
          <p:nvPr/>
        </p:nvGrpSpPr>
        <p:grpSpPr>
          <a:xfrm>
            <a:off x="1038085" y="4779313"/>
            <a:ext cx="7911052" cy="1477615"/>
            <a:chOff x="1038085" y="4779313"/>
            <a:chExt cx="7911052" cy="147761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429D557-F793-4AAE-808A-7B2BEC82370E}"/>
                </a:ext>
              </a:extLst>
            </p:cNvPr>
            <p:cNvSpPr/>
            <p:nvPr/>
          </p:nvSpPr>
          <p:spPr>
            <a:xfrm>
              <a:off x="6793541" y="5318437"/>
              <a:ext cx="21555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F2FBACCE-A570-4286-8996-FA3703360C93}"/>
                </a:ext>
              </a:extLst>
            </p:cNvPr>
            <p:cNvSpPr/>
            <p:nvPr/>
          </p:nvSpPr>
          <p:spPr>
            <a:xfrm>
              <a:off x="6254411" y="5191958"/>
              <a:ext cx="431642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90E3322-D0EB-432C-8C86-179330B4A4BE}"/>
                </a:ext>
              </a:extLst>
            </p:cNvPr>
            <p:cNvSpPr/>
            <p:nvPr/>
          </p:nvSpPr>
          <p:spPr>
            <a:xfrm>
              <a:off x="3366277" y="4779313"/>
              <a:ext cx="2824120" cy="147761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Unsupervised Learning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C00A819-2DBC-4845-A75C-38948D12BA94}"/>
                </a:ext>
              </a:extLst>
            </p:cNvPr>
            <p:cNvSpPr/>
            <p:nvPr/>
          </p:nvSpPr>
          <p:spPr>
            <a:xfrm>
              <a:off x="1038085" y="5253578"/>
              <a:ext cx="1598964" cy="4396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Data</a:t>
              </a:r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E94C4D7D-0FD7-4459-A0E6-7D109C9A372A}"/>
                </a:ext>
              </a:extLst>
            </p:cNvPr>
            <p:cNvSpPr/>
            <p:nvPr/>
          </p:nvSpPr>
          <p:spPr>
            <a:xfrm>
              <a:off x="2918968" y="5159345"/>
              <a:ext cx="393858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3539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80361-F1A9-4CB4-871D-10DE3D44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BDDFF-99AF-4D4D-AA32-F255FB87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ADB94B-6A65-4473-9421-1C87FF544573}"/>
              </a:ext>
            </a:extLst>
          </p:cNvPr>
          <p:cNvSpPr/>
          <p:nvPr/>
        </p:nvSpPr>
        <p:spPr>
          <a:xfrm>
            <a:off x="8691803" y="3655660"/>
            <a:ext cx="2155596" cy="419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Trained Model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B43D54-2AF5-41CE-A3D3-A89480D1A95C}"/>
              </a:ext>
            </a:extLst>
          </p:cNvPr>
          <p:cNvSpPr/>
          <p:nvPr/>
        </p:nvSpPr>
        <p:spPr>
          <a:xfrm>
            <a:off x="8152673" y="3484211"/>
            <a:ext cx="431642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1C5A70-8CD0-4061-8617-609A09C64AF3}"/>
              </a:ext>
            </a:extLst>
          </p:cNvPr>
          <p:cNvSpPr/>
          <p:nvPr/>
        </p:nvSpPr>
        <p:spPr>
          <a:xfrm>
            <a:off x="5264539" y="3071566"/>
            <a:ext cx="2824120" cy="14776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Supervised Learning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10C8105-99D3-4DB0-AA47-914BAB76EF3E}"/>
              </a:ext>
            </a:extLst>
          </p:cNvPr>
          <p:cNvGrpSpPr/>
          <p:nvPr/>
        </p:nvGrpSpPr>
        <p:grpSpPr>
          <a:xfrm>
            <a:off x="8691802" y="4158329"/>
            <a:ext cx="2155597" cy="802805"/>
            <a:chOff x="8691802" y="4158329"/>
            <a:chExt cx="2155597" cy="802805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87FC8D4-D1BD-4E5A-A5C2-B5D23FCA5053}"/>
                </a:ext>
              </a:extLst>
            </p:cNvPr>
            <p:cNvSpPr/>
            <p:nvPr/>
          </p:nvSpPr>
          <p:spPr>
            <a:xfrm rot="5400000">
              <a:off x="9650904" y="4138757"/>
              <a:ext cx="323399" cy="3625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BE8F9CC-27CF-40E4-ACE5-DD563DC56843}"/>
                </a:ext>
              </a:extLst>
            </p:cNvPr>
            <p:cNvSpPr/>
            <p:nvPr/>
          </p:nvSpPr>
          <p:spPr>
            <a:xfrm>
              <a:off x="8691802" y="4542034"/>
              <a:ext cx="2155597" cy="4191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Duck</a:t>
              </a:r>
            </a:p>
          </p:txBody>
        </p: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FAEC1D8-11DD-47E6-9096-34B7A0538C28}"/>
              </a:ext>
            </a:extLst>
          </p:cNvPr>
          <p:cNvSpPr/>
          <p:nvPr/>
        </p:nvSpPr>
        <p:spPr>
          <a:xfrm>
            <a:off x="4817230" y="3451598"/>
            <a:ext cx="393858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BA7F7B-9679-42ED-87B5-B8BDBA0B56B3}"/>
              </a:ext>
            </a:extLst>
          </p:cNvPr>
          <p:cNvGrpSpPr/>
          <p:nvPr/>
        </p:nvGrpSpPr>
        <p:grpSpPr>
          <a:xfrm>
            <a:off x="1979881" y="1690688"/>
            <a:ext cx="2636718" cy="4252912"/>
            <a:chOff x="838201" y="1690689"/>
            <a:chExt cx="2636718" cy="42529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B985F4-3A7B-412F-9C73-10CD41EBB093}"/>
                </a:ext>
              </a:extLst>
            </p:cNvPr>
            <p:cNvSpPr/>
            <p:nvPr/>
          </p:nvSpPr>
          <p:spPr>
            <a:xfrm>
              <a:off x="838201" y="1690689"/>
              <a:ext cx="2636718" cy="425291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Data Training</a:t>
              </a: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6837AE8-82C5-4938-8844-87D535539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4240" y="2177225"/>
              <a:ext cx="1924049" cy="174958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72DB07-FE93-47FE-923A-CCF2AF1DD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8832" y="4091781"/>
              <a:ext cx="2235455" cy="1564365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9AFF49-C8F0-4C03-916F-E93CBD580598}"/>
              </a:ext>
            </a:extLst>
          </p:cNvPr>
          <p:cNvGrpSpPr/>
          <p:nvPr/>
        </p:nvGrpSpPr>
        <p:grpSpPr>
          <a:xfrm>
            <a:off x="836758" y="2203553"/>
            <a:ext cx="2273702" cy="3635115"/>
            <a:chOff x="889223" y="2121108"/>
            <a:chExt cx="2273702" cy="363511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33FD572-4BEE-4981-8D61-05C04BEE65C3}"/>
                </a:ext>
              </a:extLst>
            </p:cNvPr>
            <p:cNvSpPr/>
            <p:nvPr/>
          </p:nvSpPr>
          <p:spPr>
            <a:xfrm>
              <a:off x="2285920" y="2121108"/>
              <a:ext cx="877005" cy="363511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940635-D053-4E97-97DE-8D8970AD7AF8}"/>
                </a:ext>
              </a:extLst>
            </p:cNvPr>
            <p:cNvGrpSpPr/>
            <p:nvPr/>
          </p:nvGrpSpPr>
          <p:grpSpPr>
            <a:xfrm>
              <a:off x="889223" y="2442341"/>
              <a:ext cx="1396697" cy="1496325"/>
              <a:chOff x="889223" y="2442341"/>
              <a:chExt cx="1396697" cy="149632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DDDD0A5-70D9-4E33-A0A7-83B11A8723DA}"/>
                  </a:ext>
                </a:extLst>
              </p:cNvPr>
              <p:cNvCxnSpPr>
                <a:cxnSpLocks/>
                <a:stCxn id="21" idx="1"/>
                <a:endCxn id="24" idx="3"/>
              </p:cNvCxnSpPr>
              <p:nvPr/>
            </p:nvCxnSpPr>
            <p:spPr>
              <a:xfrm flipH="1" flipV="1">
                <a:off x="1696993" y="2673174"/>
                <a:ext cx="588927" cy="126549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7A5EF6-A04D-4FD2-A6A4-942E7A2D6742}"/>
                  </a:ext>
                </a:extLst>
              </p:cNvPr>
              <p:cNvSpPr txBox="1"/>
              <p:nvPr/>
            </p:nvSpPr>
            <p:spPr>
              <a:xfrm>
                <a:off x="889223" y="2442341"/>
                <a:ext cx="807770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Data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5EFBDF-E7F0-40B5-8BCD-07FFBECB51A2}"/>
              </a:ext>
            </a:extLst>
          </p:cNvPr>
          <p:cNvGrpSpPr/>
          <p:nvPr/>
        </p:nvGrpSpPr>
        <p:grpSpPr>
          <a:xfrm>
            <a:off x="3229239" y="1894952"/>
            <a:ext cx="2976690" cy="3943755"/>
            <a:chOff x="3229239" y="1894952"/>
            <a:chExt cx="2976690" cy="394375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5C18AF8-141A-495C-8625-DE4D7AD3F70E}"/>
                </a:ext>
              </a:extLst>
            </p:cNvPr>
            <p:cNvSpPr/>
            <p:nvPr/>
          </p:nvSpPr>
          <p:spPr>
            <a:xfrm>
              <a:off x="3229239" y="2203592"/>
              <a:ext cx="1186728" cy="363511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E2C656-B199-41B6-942E-E6855AB13AE8}"/>
                </a:ext>
              </a:extLst>
            </p:cNvPr>
            <p:cNvGrpSpPr/>
            <p:nvPr/>
          </p:nvGrpSpPr>
          <p:grpSpPr>
            <a:xfrm>
              <a:off x="4415967" y="1894952"/>
              <a:ext cx="1789962" cy="974569"/>
              <a:chOff x="3472648" y="1812468"/>
              <a:chExt cx="1789962" cy="97456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D81DF3F-84B9-4264-B74B-4EE8611AA1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2648" y="2254965"/>
                <a:ext cx="902609" cy="53207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EB5F6D-34FD-43D6-88B0-98EAC62340D5}"/>
                  </a:ext>
                </a:extLst>
              </p:cNvPr>
              <p:cNvSpPr txBox="1"/>
              <p:nvPr/>
            </p:nvSpPr>
            <p:spPr>
              <a:xfrm>
                <a:off x="4375258" y="1812468"/>
                <a:ext cx="887352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Label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85BEFF5-F4CF-4F5C-A80E-8C95B02877A9}"/>
              </a:ext>
            </a:extLst>
          </p:cNvPr>
          <p:cNvGrpSpPr/>
          <p:nvPr/>
        </p:nvGrpSpPr>
        <p:grpSpPr>
          <a:xfrm>
            <a:off x="8691802" y="1364105"/>
            <a:ext cx="2155596" cy="2225649"/>
            <a:chOff x="8691802" y="1364105"/>
            <a:chExt cx="2155596" cy="222564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D97029-D84C-47E6-9F82-8376D0223914}"/>
                </a:ext>
              </a:extLst>
            </p:cNvPr>
            <p:cNvSpPr/>
            <p:nvPr/>
          </p:nvSpPr>
          <p:spPr>
            <a:xfrm>
              <a:off x="8691802" y="1364105"/>
              <a:ext cx="2155596" cy="1780005"/>
            </a:xfrm>
            <a:prstGeom prst="roundRect">
              <a:avLst/>
            </a:prstGeom>
            <a:noFill/>
            <a:ln w="381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 Testing</a:t>
              </a: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6B8B05DB-BAD3-4B52-9B12-72280AF30F72}"/>
                </a:ext>
              </a:extLst>
            </p:cNvPr>
            <p:cNvSpPr/>
            <p:nvPr/>
          </p:nvSpPr>
          <p:spPr>
            <a:xfrm rot="5400000">
              <a:off x="9632207" y="3228086"/>
              <a:ext cx="360793" cy="3625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0857CFA-E57C-4B76-9E80-C384E850F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6867" y="1795626"/>
              <a:ext cx="1290665" cy="126211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8BA199-8B5B-4688-BFBA-70B8327681ED}"/>
              </a:ext>
            </a:extLst>
          </p:cNvPr>
          <p:cNvGrpSpPr/>
          <p:nvPr/>
        </p:nvGrpSpPr>
        <p:grpSpPr>
          <a:xfrm>
            <a:off x="8977997" y="559987"/>
            <a:ext cx="2743200" cy="804118"/>
            <a:chOff x="8977997" y="559987"/>
            <a:chExt cx="2743200" cy="8041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F694A34-BD12-45AD-B2F0-750B0A7E9377}"/>
                </a:ext>
              </a:extLst>
            </p:cNvPr>
            <p:cNvCxnSpPr>
              <a:cxnSpLocks/>
              <a:stCxn id="10" idx="0"/>
              <a:endCxn id="47" idx="2"/>
            </p:cNvCxnSpPr>
            <p:nvPr/>
          </p:nvCxnSpPr>
          <p:spPr>
            <a:xfrm flipV="1">
              <a:off x="9769600" y="1021652"/>
              <a:ext cx="579997" cy="3424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4505ED-C5BD-4648-9AFB-F3F3869ECF73}"/>
                </a:ext>
              </a:extLst>
            </p:cNvPr>
            <p:cNvSpPr txBox="1"/>
            <p:nvPr/>
          </p:nvSpPr>
          <p:spPr>
            <a:xfrm>
              <a:off x="8977997" y="559987"/>
              <a:ext cx="2743200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Tidak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memiliki</a:t>
              </a:r>
              <a:r>
                <a:rPr lang="en-US" sz="2400" dirty="0">
                  <a:solidFill>
                    <a:srgbClr val="FF0000"/>
                  </a:solidFill>
                </a:rPr>
                <a:t> label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D81973B-B600-48B9-B0BE-AC0ED007D938}"/>
              </a:ext>
            </a:extLst>
          </p:cNvPr>
          <p:cNvGrpSpPr/>
          <p:nvPr/>
        </p:nvGrpSpPr>
        <p:grpSpPr>
          <a:xfrm>
            <a:off x="8088659" y="4961134"/>
            <a:ext cx="1934001" cy="918518"/>
            <a:chOff x="10390057" y="-31111"/>
            <a:chExt cx="1934001" cy="91851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4688D8-7B5A-44AF-96A4-1383801888B6}"/>
                </a:ext>
              </a:extLst>
            </p:cNvPr>
            <p:cNvCxnSpPr>
              <a:cxnSpLocks/>
              <a:stCxn id="13" idx="2"/>
              <a:endCxn id="53" idx="0"/>
            </p:cNvCxnSpPr>
            <p:nvPr/>
          </p:nvCxnSpPr>
          <p:spPr>
            <a:xfrm flipH="1">
              <a:off x="11357058" y="-31111"/>
              <a:ext cx="713941" cy="4568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023329-D144-42EF-B0B0-5818C0B9D9EB}"/>
                </a:ext>
              </a:extLst>
            </p:cNvPr>
            <p:cNvSpPr txBox="1"/>
            <p:nvPr/>
          </p:nvSpPr>
          <p:spPr>
            <a:xfrm>
              <a:off x="10390057" y="425742"/>
              <a:ext cx="193400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Hasil </a:t>
              </a:r>
              <a:r>
                <a:rPr lang="en-US" sz="2400" dirty="0" err="1">
                  <a:solidFill>
                    <a:srgbClr val="FF0000"/>
                  </a:solidFill>
                </a:rPr>
                <a:t>prediksi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CB42CD2-0E9C-4C02-898D-C4B7989554EC}"/>
              </a:ext>
            </a:extLst>
          </p:cNvPr>
          <p:cNvSpPr txBox="1"/>
          <p:nvPr/>
        </p:nvSpPr>
        <p:spPr>
          <a:xfrm>
            <a:off x="5509067" y="596468"/>
            <a:ext cx="264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alibri Light (Headings)"/>
              </a:rPr>
              <a:t>- </a:t>
            </a:r>
            <a:r>
              <a:rPr lang="en-US" sz="4400" dirty="0" err="1">
                <a:latin typeface="Calibri Light (Headings)"/>
              </a:rPr>
              <a:t>Klasifikasi</a:t>
            </a:r>
            <a:endParaRPr lang="en-US" sz="4400" dirty="0">
              <a:latin typeface="Calibri Light (Headings)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EFAAF97-D485-4E76-BFF6-D99F3A2BB240}"/>
              </a:ext>
            </a:extLst>
          </p:cNvPr>
          <p:cNvGrpSpPr/>
          <p:nvPr/>
        </p:nvGrpSpPr>
        <p:grpSpPr>
          <a:xfrm>
            <a:off x="4415967" y="4961134"/>
            <a:ext cx="2205427" cy="695455"/>
            <a:chOff x="4415967" y="4961134"/>
            <a:chExt cx="2205427" cy="69545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E55FB69-4821-4062-A5A7-3138BBD868F6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4415967" y="4961134"/>
              <a:ext cx="842590" cy="4646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68117AE-CA0F-4202-BD1B-844900114D9C}"/>
                </a:ext>
              </a:extLst>
            </p:cNvPr>
            <p:cNvSpPr txBox="1"/>
            <p:nvPr/>
          </p:nvSpPr>
          <p:spPr>
            <a:xfrm>
              <a:off x="5258557" y="5194924"/>
              <a:ext cx="1362837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Kategori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95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CB5D5-7090-48A4-8E24-023FE0A2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Kinerja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Klasifikasi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63A87-5C96-4D1B-B3DE-B8FEE8E1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0CAA25-2925-4D82-BB2D-901F296E5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45077"/>
              </p:ext>
            </p:extLst>
          </p:nvPr>
        </p:nvGraphicFramePr>
        <p:xfrm>
          <a:off x="614597" y="2570951"/>
          <a:ext cx="159437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371">
                  <a:extLst>
                    <a:ext uri="{9D8B030D-6E8A-4147-A177-3AD203B41FA5}">
                      <a16:colId xmlns:a16="http://schemas.microsoft.com/office/drawing/2014/main" val="1205144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9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65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95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93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49217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B6DFDF-E5E3-46C3-969B-B04471D4F977}"/>
              </a:ext>
            </a:extLst>
          </p:cNvPr>
          <p:cNvSpPr/>
          <p:nvPr/>
        </p:nvSpPr>
        <p:spPr>
          <a:xfrm rot="16200000">
            <a:off x="2060043" y="3382708"/>
            <a:ext cx="2155596" cy="56407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Trained Model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F28F49-8006-4753-8EDD-639093D81803}"/>
              </a:ext>
            </a:extLst>
          </p:cNvPr>
          <p:cNvSpPr/>
          <p:nvPr/>
        </p:nvSpPr>
        <p:spPr>
          <a:xfrm>
            <a:off x="2298882" y="3305969"/>
            <a:ext cx="393858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B91830C-6608-4A58-9C4C-AE665F71BB1B}"/>
              </a:ext>
            </a:extLst>
          </p:cNvPr>
          <p:cNvSpPr/>
          <p:nvPr/>
        </p:nvSpPr>
        <p:spPr>
          <a:xfrm>
            <a:off x="3582942" y="3327991"/>
            <a:ext cx="393858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27D4B4-9730-484E-9C80-A980A2346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698141"/>
              </p:ext>
            </p:extLst>
          </p:nvPr>
        </p:nvGraphicFramePr>
        <p:xfrm>
          <a:off x="4139864" y="2586945"/>
          <a:ext cx="137076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768">
                  <a:extLst>
                    <a:ext uri="{9D8B030D-6E8A-4147-A177-3AD203B41FA5}">
                      <a16:colId xmlns:a16="http://schemas.microsoft.com/office/drawing/2014/main" val="1205144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Prediksi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9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Ayam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65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Itik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95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93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Itik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4921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23460CC-586A-4BA2-BB81-12B61E1ED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049291"/>
              </p:ext>
            </p:extLst>
          </p:nvPr>
        </p:nvGraphicFramePr>
        <p:xfrm>
          <a:off x="5626840" y="2586945"/>
          <a:ext cx="190704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7046">
                  <a:extLst>
                    <a:ext uri="{9D8B030D-6E8A-4147-A177-3AD203B41FA5}">
                      <a16:colId xmlns:a16="http://schemas.microsoft.com/office/drawing/2014/main" val="1205144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Kunci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Jawaban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493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Ayam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765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Itik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95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93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Ayam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34921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3C1617A-1E66-498C-852E-5362524DE87D}"/>
              </a:ext>
            </a:extLst>
          </p:cNvPr>
          <p:cNvSpPr txBox="1"/>
          <p:nvPr/>
        </p:nvSpPr>
        <p:spPr>
          <a:xfrm>
            <a:off x="7650094" y="3050498"/>
            <a:ext cx="2167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Benar</a:t>
            </a:r>
            <a:r>
              <a:rPr lang="en-US" sz="2800" dirty="0"/>
              <a:t> = 7</a:t>
            </a:r>
          </a:p>
          <a:p>
            <a:r>
              <a:rPr lang="en-US" sz="2800" dirty="0"/>
              <a:t>Salah = 3</a:t>
            </a:r>
          </a:p>
          <a:p>
            <a:r>
              <a:rPr lang="en-US" sz="2800" dirty="0" err="1"/>
              <a:t>Kinerja</a:t>
            </a:r>
            <a:r>
              <a:rPr lang="en-US" sz="2800" dirty="0"/>
              <a:t> = 70%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51CB95-403B-425F-A76A-1704D33497C3}"/>
              </a:ext>
            </a:extLst>
          </p:cNvPr>
          <p:cNvGrpSpPr/>
          <p:nvPr/>
        </p:nvGrpSpPr>
        <p:grpSpPr>
          <a:xfrm>
            <a:off x="7375161" y="4324662"/>
            <a:ext cx="1978701" cy="1202622"/>
            <a:chOff x="7375161" y="4324662"/>
            <a:chExt cx="1978701" cy="120262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390A591-3F4B-4924-8719-2AEF07801176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8610600" y="4324662"/>
              <a:ext cx="743262" cy="9717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93FC16-EA0D-471D-849C-BD9D6F2EDD48}"/>
                </a:ext>
              </a:extLst>
            </p:cNvPr>
            <p:cNvSpPr txBox="1"/>
            <p:nvPr/>
          </p:nvSpPr>
          <p:spPr>
            <a:xfrm>
              <a:off x="7375161" y="5065619"/>
              <a:ext cx="1235439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Akurasi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D524A3-B4A7-4C9C-A354-61FAD2FC00A4}"/>
              </a:ext>
            </a:extLst>
          </p:cNvPr>
          <p:cNvSpPr/>
          <p:nvPr/>
        </p:nvSpPr>
        <p:spPr>
          <a:xfrm>
            <a:off x="9938479" y="1439056"/>
            <a:ext cx="1963711" cy="5021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Precision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AF0213-C940-41BB-94C7-E29827293D8A}"/>
              </a:ext>
            </a:extLst>
          </p:cNvPr>
          <p:cNvSpPr/>
          <p:nvPr/>
        </p:nvSpPr>
        <p:spPr>
          <a:xfrm>
            <a:off x="9982200" y="2219977"/>
            <a:ext cx="1963711" cy="5021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Sensitivity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129EC8-ADF8-448A-8645-6047F9FF251F}"/>
              </a:ext>
            </a:extLst>
          </p:cNvPr>
          <p:cNvSpPr/>
          <p:nvPr/>
        </p:nvSpPr>
        <p:spPr>
          <a:xfrm>
            <a:off x="9982200" y="3000898"/>
            <a:ext cx="1963711" cy="5021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Specificity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1E34A3F-F1BB-4D4F-BA82-4B16B58C930E}"/>
              </a:ext>
            </a:extLst>
          </p:cNvPr>
          <p:cNvSpPr/>
          <p:nvPr/>
        </p:nvSpPr>
        <p:spPr>
          <a:xfrm>
            <a:off x="9982200" y="3756359"/>
            <a:ext cx="1963711" cy="5021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F1 Score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BF9DFF9-CC4B-4172-AAF8-CAAD936A36E3}"/>
              </a:ext>
            </a:extLst>
          </p:cNvPr>
          <p:cNvSpPr/>
          <p:nvPr/>
        </p:nvSpPr>
        <p:spPr>
          <a:xfrm>
            <a:off x="9987117" y="4491457"/>
            <a:ext cx="1963711" cy="5021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MCC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D9A452B-16D9-4373-8655-C7F5FEAD464F}"/>
              </a:ext>
            </a:extLst>
          </p:cNvPr>
          <p:cNvSpPr/>
          <p:nvPr/>
        </p:nvSpPr>
        <p:spPr>
          <a:xfrm>
            <a:off x="9980950" y="5199268"/>
            <a:ext cx="1963711" cy="5021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ROC/AUC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8CEB02-D562-4051-B94B-DCF60BECA22F}"/>
              </a:ext>
            </a:extLst>
          </p:cNvPr>
          <p:cNvGrpSpPr/>
          <p:nvPr/>
        </p:nvGrpSpPr>
        <p:grpSpPr>
          <a:xfrm>
            <a:off x="6603102" y="5450353"/>
            <a:ext cx="3377848" cy="1271122"/>
            <a:chOff x="6357014" y="4434509"/>
            <a:chExt cx="3377848" cy="127112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5EA86E-1C4C-49DF-B272-266022F01404}"/>
                </a:ext>
              </a:extLst>
            </p:cNvPr>
            <p:cNvCxnSpPr>
              <a:cxnSpLocks/>
              <a:stCxn id="20" idx="1"/>
              <a:endCxn id="24" idx="3"/>
            </p:cNvCxnSpPr>
            <p:nvPr/>
          </p:nvCxnSpPr>
          <p:spPr>
            <a:xfrm flipH="1">
              <a:off x="8756258" y="4434509"/>
              <a:ext cx="978604" cy="8556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E1308E-8738-401F-9270-4212ABC7165B}"/>
                </a:ext>
              </a:extLst>
            </p:cNvPr>
            <p:cNvSpPr txBox="1"/>
            <p:nvPr/>
          </p:nvSpPr>
          <p:spPr>
            <a:xfrm>
              <a:off x="6357014" y="4874634"/>
              <a:ext cx="2399244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Hanya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untuk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kasus</a:t>
              </a:r>
              <a:r>
                <a:rPr lang="en-US" sz="2400" dirty="0">
                  <a:solidFill>
                    <a:srgbClr val="FF0000"/>
                  </a:solidFill>
                </a:rPr>
                <a:t> 2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67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80361-F1A9-4CB4-871D-10DE3D44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BDDFF-99AF-4D4D-AA32-F255FB87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ADB94B-6A65-4473-9421-1C87FF544573}"/>
              </a:ext>
            </a:extLst>
          </p:cNvPr>
          <p:cNvSpPr/>
          <p:nvPr/>
        </p:nvSpPr>
        <p:spPr>
          <a:xfrm>
            <a:off x="8691803" y="3655660"/>
            <a:ext cx="2155596" cy="4191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Trained Model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8B43D54-2AF5-41CE-A3D3-A89480D1A95C}"/>
              </a:ext>
            </a:extLst>
          </p:cNvPr>
          <p:cNvSpPr/>
          <p:nvPr/>
        </p:nvSpPr>
        <p:spPr>
          <a:xfrm>
            <a:off x="8152673" y="3484211"/>
            <a:ext cx="431642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1C5A70-8CD0-4061-8617-609A09C64AF3}"/>
              </a:ext>
            </a:extLst>
          </p:cNvPr>
          <p:cNvSpPr/>
          <p:nvPr/>
        </p:nvSpPr>
        <p:spPr>
          <a:xfrm>
            <a:off x="5264539" y="3071566"/>
            <a:ext cx="2824120" cy="14776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Supervised Learning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10C8105-99D3-4DB0-AA47-914BAB76EF3E}"/>
              </a:ext>
            </a:extLst>
          </p:cNvPr>
          <p:cNvGrpSpPr/>
          <p:nvPr/>
        </p:nvGrpSpPr>
        <p:grpSpPr>
          <a:xfrm>
            <a:off x="8691802" y="4158329"/>
            <a:ext cx="2155597" cy="802805"/>
            <a:chOff x="8691802" y="4158329"/>
            <a:chExt cx="2155597" cy="802805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87FC8D4-D1BD-4E5A-A5C2-B5D23FCA5053}"/>
                </a:ext>
              </a:extLst>
            </p:cNvPr>
            <p:cNvSpPr/>
            <p:nvPr/>
          </p:nvSpPr>
          <p:spPr>
            <a:xfrm rot="5400000">
              <a:off x="9650904" y="4138757"/>
              <a:ext cx="323399" cy="3625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BE8F9CC-27CF-40E4-ACE5-DD563DC56843}"/>
                </a:ext>
              </a:extLst>
            </p:cNvPr>
            <p:cNvSpPr/>
            <p:nvPr/>
          </p:nvSpPr>
          <p:spPr>
            <a:xfrm>
              <a:off x="8691802" y="4542034"/>
              <a:ext cx="2155597" cy="41910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2.1 kg</a:t>
              </a:r>
            </a:p>
          </p:txBody>
        </p: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FAEC1D8-11DD-47E6-9096-34B7A0538C28}"/>
              </a:ext>
            </a:extLst>
          </p:cNvPr>
          <p:cNvSpPr/>
          <p:nvPr/>
        </p:nvSpPr>
        <p:spPr>
          <a:xfrm>
            <a:off x="4817230" y="3451598"/>
            <a:ext cx="393858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85BEFF5-F4CF-4F5C-A80E-8C95B02877A9}"/>
              </a:ext>
            </a:extLst>
          </p:cNvPr>
          <p:cNvGrpSpPr/>
          <p:nvPr/>
        </p:nvGrpSpPr>
        <p:grpSpPr>
          <a:xfrm>
            <a:off x="8691802" y="1364105"/>
            <a:ext cx="2155596" cy="2225649"/>
            <a:chOff x="8691802" y="1364105"/>
            <a:chExt cx="2155596" cy="222564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D97029-D84C-47E6-9F82-8376D0223914}"/>
                </a:ext>
              </a:extLst>
            </p:cNvPr>
            <p:cNvSpPr/>
            <p:nvPr/>
          </p:nvSpPr>
          <p:spPr>
            <a:xfrm>
              <a:off x="8691802" y="1364105"/>
              <a:ext cx="2155596" cy="1780005"/>
            </a:xfrm>
            <a:prstGeom prst="roundRect">
              <a:avLst/>
            </a:prstGeom>
            <a:noFill/>
            <a:ln w="38100"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Data Testing</a:t>
              </a: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6B8B05DB-BAD3-4B52-9B12-72280AF30F72}"/>
                </a:ext>
              </a:extLst>
            </p:cNvPr>
            <p:cNvSpPr/>
            <p:nvPr/>
          </p:nvSpPr>
          <p:spPr>
            <a:xfrm rot="5400000">
              <a:off x="9632207" y="3228086"/>
              <a:ext cx="360793" cy="3625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0857CFA-E57C-4B76-9E80-C384E850F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6867" y="1795626"/>
              <a:ext cx="1290665" cy="126211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8BA199-8B5B-4688-BFBA-70B8327681ED}"/>
              </a:ext>
            </a:extLst>
          </p:cNvPr>
          <p:cNvGrpSpPr/>
          <p:nvPr/>
        </p:nvGrpSpPr>
        <p:grpSpPr>
          <a:xfrm>
            <a:off x="8977997" y="559987"/>
            <a:ext cx="2743200" cy="804118"/>
            <a:chOff x="8977997" y="559987"/>
            <a:chExt cx="2743200" cy="80411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F694A34-BD12-45AD-B2F0-750B0A7E9377}"/>
                </a:ext>
              </a:extLst>
            </p:cNvPr>
            <p:cNvCxnSpPr>
              <a:cxnSpLocks/>
              <a:stCxn id="10" idx="0"/>
              <a:endCxn id="47" idx="2"/>
            </p:cNvCxnSpPr>
            <p:nvPr/>
          </p:nvCxnSpPr>
          <p:spPr>
            <a:xfrm flipV="1">
              <a:off x="9769600" y="1021652"/>
              <a:ext cx="579997" cy="3424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4505ED-C5BD-4648-9AFB-F3F3869ECF73}"/>
                </a:ext>
              </a:extLst>
            </p:cNvPr>
            <p:cNvSpPr txBox="1"/>
            <p:nvPr/>
          </p:nvSpPr>
          <p:spPr>
            <a:xfrm>
              <a:off x="8977997" y="559987"/>
              <a:ext cx="2743200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Tidak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memiliki</a:t>
              </a:r>
              <a:r>
                <a:rPr lang="en-US" sz="2400" dirty="0">
                  <a:solidFill>
                    <a:srgbClr val="FF0000"/>
                  </a:solidFill>
                </a:rPr>
                <a:t> label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D81973B-B600-48B9-B0BE-AC0ED007D938}"/>
              </a:ext>
            </a:extLst>
          </p:cNvPr>
          <p:cNvGrpSpPr/>
          <p:nvPr/>
        </p:nvGrpSpPr>
        <p:grpSpPr>
          <a:xfrm>
            <a:off x="8088659" y="4961134"/>
            <a:ext cx="1934001" cy="918518"/>
            <a:chOff x="10390057" y="-31111"/>
            <a:chExt cx="1934001" cy="918518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4688D8-7B5A-44AF-96A4-1383801888B6}"/>
                </a:ext>
              </a:extLst>
            </p:cNvPr>
            <p:cNvCxnSpPr>
              <a:cxnSpLocks/>
              <a:stCxn id="13" idx="2"/>
              <a:endCxn id="53" idx="0"/>
            </p:cNvCxnSpPr>
            <p:nvPr/>
          </p:nvCxnSpPr>
          <p:spPr>
            <a:xfrm flipH="1">
              <a:off x="11357058" y="-31111"/>
              <a:ext cx="713941" cy="4568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F023329-D144-42EF-B0B0-5818C0B9D9EB}"/>
                </a:ext>
              </a:extLst>
            </p:cNvPr>
            <p:cNvSpPr txBox="1"/>
            <p:nvPr/>
          </p:nvSpPr>
          <p:spPr>
            <a:xfrm>
              <a:off x="10390057" y="425742"/>
              <a:ext cx="193400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Hasil </a:t>
              </a:r>
              <a:r>
                <a:rPr lang="en-US" sz="2400" dirty="0" err="1">
                  <a:solidFill>
                    <a:srgbClr val="FF0000"/>
                  </a:solidFill>
                </a:rPr>
                <a:t>prediksi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CB42CD2-0E9C-4C02-898D-C4B7989554EC}"/>
              </a:ext>
            </a:extLst>
          </p:cNvPr>
          <p:cNvSpPr txBox="1"/>
          <p:nvPr/>
        </p:nvSpPr>
        <p:spPr>
          <a:xfrm>
            <a:off x="5509067" y="596468"/>
            <a:ext cx="21258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alibri Light (Headings)"/>
              </a:rPr>
              <a:t>- </a:t>
            </a:r>
            <a:r>
              <a:rPr lang="en-US" sz="4400" dirty="0" err="1">
                <a:latin typeface="Calibri Light (Headings)"/>
              </a:rPr>
              <a:t>Regresi</a:t>
            </a:r>
            <a:endParaRPr lang="en-US" sz="4400" dirty="0">
              <a:latin typeface="Calibri Light (Headings)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8A3DE4-F15E-49C5-B3C5-43A0D3752E51}"/>
              </a:ext>
            </a:extLst>
          </p:cNvPr>
          <p:cNvGrpSpPr/>
          <p:nvPr/>
        </p:nvGrpSpPr>
        <p:grpSpPr>
          <a:xfrm>
            <a:off x="1979881" y="1690688"/>
            <a:ext cx="2636718" cy="4252912"/>
            <a:chOff x="1979881" y="1690688"/>
            <a:chExt cx="2636718" cy="425291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4BA7F7B-9679-42ED-87B5-B8BDBA0B56B3}"/>
                </a:ext>
              </a:extLst>
            </p:cNvPr>
            <p:cNvGrpSpPr/>
            <p:nvPr/>
          </p:nvGrpSpPr>
          <p:grpSpPr>
            <a:xfrm>
              <a:off x="1979881" y="1690688"/>
              <a:ext cx="2636718" cy="4252912"/>
              <a:chOff x="838201" y="1690689"/>
              <a:chExt cx="2636718" cy="425291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DB985F4-3A7B-412F-9C73-10CD41EBB093}"/>
                  </a:ext>
                </a:extLst>
              </p:cNvPr>
              <p:cNvSpPr/>
              <p:nvPr/>
            </p:nvSpPr>
            <p:spPr>
              <a:xfrm>
                <a:off x="838201" y="1690689"/>
                <a:ext cx="2636718" cy="4252912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Data Training</a:t>
                </a:r>
              </a:p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F6837AE8-82C5-4938-8844-87D535539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240" y="2177225"/>
                <a:ext cx="1924049" cy="174958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672DB07-FE93-47FE-923A-CCF2AF1DD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8832" y="4091781"/>
                <a:ext cx="2235455" cy="1564365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7D2EE6-B0CC-40F1-B4A4-9216CF737EAD}"/>
                </a:ext>
              </a:extLst>
            </p:cNvPr>
            <p:cNvSpPr/>
            <p:nvPr/>
          </p:nvSpPr>
          <p:spPr>
            <a:xfrm>
              <a:off x="3274557" y="2364889"/>
              <a:ext cx="977584" cy="1365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819C0F-8B06-429B-84F9-15F27DB06931}"/>
                </a:ext>
              </a:extLst>
            </p:cNvPr>
            <p:cNvSpPr/>
            <p:nvPr/>
          </p:nvSpPr>
          <p:spPr>
            <a:xfrm>
              <a:off x="3168925" y="4191192"/>
              <a:ext cx="1247042" cy="1365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80B1A74-3AAE-49C7-8016-DFB6608BA681}"/>
                </a:ext>
              </a:extLst>
            </p:cNvPr>
            <p:cNvSpPr txBox="1"/>
            <p:nvPr/>
          </p:nvSpPr>
          <p:spPr>
            <a:xfrm>
              <a:off x="3400903" y="2364889"/>
              <a:ext cx="938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2,1 kg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F4C455-6322-4E2D-B2A1-C9E127BAFC93}"/>
                </a:ext>
              </a:extLst>
            </p:cNvPr>
            <p:cNvSpPr txBox="1"/>
            <p:nvPr/>
          </p:nvSpPr>
          <p:spPr>
            <a:xfrm>
              <a:off x="3415732" y="3253378"/>
              <a:ext cx="938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2,2 kg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69C5A37-DF15-4D21-9DC1-A8ACBE856F76}"/>
                </a:ext>
              </a:extLst>
            </p:cNvPr>
            <p:cNvSpPr txBox="1"/>
            <p:nvPr/>
          </p:nvSpPr>
          <p:spPr>
            <a:xfrm>
              <a:off x="3366306" y="4250895"/>
              <a:ext cx="938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2,5 kg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895AD1-495F-40D9-B588-AEB9A4EBE19A}"/>
                </a:ext>
              </a:extLst>
            </p:cNvPr>
            <p:cNvSpPr txBox="1"/>
            <p:nvPr/>
          </p:nvSpPr>
          <p:spPr>
            <a:xfrm>
              <a:off x="3358214" y="5107375"/>
              <a:ext cx="938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2,9 kg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D9AFF49-C8F0-4C03-916F-E93CBD580598}"/>
              </a:ext>
            </a:extLst>
          </p:cNvPr>
          <p:cNvGrpSpPr/>
          <p:nvPr/>
        </p:nvGrpSpPr>
        <p:grpSpPr>
          <a:xfrm>
            <a:off x="836758" y="2203553"/>
            <a:ext cx="2273702" cy="3635115"/>
            <a:chOff x="889223" y="2121108"/>
            <a:chExt cx="2273702" cy="363511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33FD572-4BEE-4981-8D61-05C04BEE65C3}"/>
                </a:ext>
              </a:extLst>
            </p:cNvPr>
            <p:cNvSpPr/>
            <p:nvPr/>
          </p:nvSpPr>
          <p:spPr>
            <a:xfrm>
              <a:off x="2285920" y="2121108"/>
              <a:ext cx="877005" cy="363511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940635-D053-4E97-97DE-8D8970AD7AF8}"/>
                </a:ext>
              </a:extLst>
            </p:cNvPr>
            <p:cNvGrpSpPr/>
            <p:nvPr/>
          </p:nvGrpSpPr>
          <p:grpSpPr>
            <a:xfrm>
              <a:off x="889223" y="2442341"/>
              <a:ext cx="1396697" cy="1496325"/>
              <a:chOff x="889223" y="2442341"/>
              <a:chExt cx="1396697" cy="149632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DDDD0A5-70D9-4E33-A0A7-83B11A8723DA}"/>
                  </a:ext>
                </a:extLst>
              </p:cNvPr>
              <p:cNvCxnSpPr>
                <a:cxnSpLocks/>
                <a:stCxn id="21" idx="1"/>
                <a:endCxn id="24" idx="3"/>
              </p:cNvCxnSpPr>
              <p:nvPr/>
            </p:nvCxnSpPr>
            <p:spPr>
              <a:xfrm flipH="1" flipV="1">
                <a:off x="1696993" y="2673174"/>
                <a:ext cx="588927" cy="126549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7A5EF6-A04D-4FD2-A6A4-942E7A2D6742}"/>
                  </a:ext>
                </a:extLst>
              </p:cNvPr>
              <p:cNvSpPr txBox="1"/>
              <p:nvPr/>
            </p:nvSpPr>
            <p:spPr>
              <a:xfrm>
                <a:off x="889223" y="2442341"/>
                <a:ext cx="807770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Data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A5EFBDF-E7F0-40B5-8BCD-07FFBECB51A2}"/>
              </a:ext>
            </a:extLst>
          </p:cNvPr>
          <p:cNvGrpSpPr/>
          <p:nvPr/>
        </p:nvGrpSpPr>
        <p:grpSpPr>
          <a:xfrm>
            <a:off x="3273476" y="1892377"/>
            <a:ext cx="3467188" cy="3943755"/>
            <a:chOff x="3229239" y="1894952"/>
            <a:chExt cx="3467188" cy="394375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5C18AF8-141A-495C-8625-DE4D7AD3F70E}"/>
                </a:ext>
              </a:extLst>
            </p:cNvPr>
            <p:cNvSpPr/>
            <p:nvPr/>
          </p:nvSpPr>
          <p:spPr>
            <a:xfrm>
              <a:off x="3229239" y="2203592"/>
              <a:ext cx="1186728" cy="363511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E2C656-B199-41B6-942E-E6855AB13AE8}"/>
                </a:ext>
              </a:extLst>
            </p:cNvPr>
            <p:cNvGrpSpPr/>
            <p:nvPr/>
          </p:nvGrpSpPr>
          <p:grpSpPr>
            <a:xfrm>
              <a:off x="4415967" y="1894952"/>
              <a:ext cx="2280460" cy="974569"/>
              <a:chOff x="3472648" y="1812468"/>
              <a:chExt cx="2280460" cy="97456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D81DF3F-84B9-4264-B74B-4EE8611AA1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72648" y="2254965"/>
                <a:ext cx="902609" cy="53207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EB5F6D-34FD-43D6-88B0-98EAC62340D5}"/>
                  </a:ext>
                </a:extLst>
              </p:cNvPr>
              <p:cNvSpPr txBox="1"/>
              <p:nvPr/>
            </p:nvSpPr>
            <p:spPr>
              <a:xfrm>
                <a:off x="4375257" y="1812468"/>
                <a:ext cx="1377851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solidFill>
                      <a:srgbClr val="FF0000"/>
                    </a:solidFill>
                  </a:rPr>
                  <a:t>numerik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522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0564-1F4D-4126-8F84-691FFCE83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Learning: </a:t>
            </a:r>
            <a:r>
              <a:rPr lang="en-US" dirty="0" err="1"/>
              <a:t>Klasifikasi</a:t>
            </a:r>
            <a:r>
              <a:rPr lang="en-US" dirty="0"/>
              <a:t> &amp; </a:t>
            </a:r>
            <a:r>
              <a:rPr lang="en-US" dirty="0" err="1"/>
              <a:t>Regresi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12839-4BAB-4B4E-8D4B-3B9AE06B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29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3A6A41-59BF-4081-8D44-F1DB4C87CA00}"/>
              </a:ext>
            </a:extLst>
          </p:cNvPr>
          <p:cNvGrpSpPr/>
          <p:nvPr/>
        </p:nvGrpSpPr>
        <p:grpSpPr>
          <a:xfrm>
            <a:off x="838199" y="1685750"/>
            <a:ext cx="9964668" cy="2211537"/>
            <a:chOff x="838199" y="1685750"/>
            <a:chExt cx="9964668" cy="22115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E7D672-1491-46A9-A3F2-D314AFE3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4807" y="2337503"/>
              <a:ext cx="8988060" cy="155978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9C82A2-7423-4E0E-8751-42BEB728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1690688"/>
              <a:ext cx="1571691" cy="15597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2182F8-1FA9-4909-A38A-8285AFA97CE7}"/>
                </a:ext>
              </a:extLst>
            </p:cNvPr>
            <p:cNvSpPr txBox="1"/>
            <p:nvPr/>
          </p:nvSpPr>
          <p:spPr>
            <a:xfrm>
              <a:off x="2913133" y="1685750"/>
              <a:ext cx="68151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>
                  <a:solidFill>
                    <a:srgbClr val="FF0000"/>
                  </a:solidFill>
                </a:rPr>
                <a:t>Klasifikasi</a:t>
              </a:r>
              <a:r>
                <a:rPr lang="en-US" sz="2800" b="1" dirty="0"/>
                <a:t>: </a:t>
              </a:r>
              <a:r>
                <a:rPr lang="en-US" sz="2800" b="1" dirty="0" err="1"/>
                <a:t>Apakah</a:t>
              </a:r>
              <a:r>
                <a:rPr lang="en-US" sz="2800" b="1" dirty="0"/>
                <a:t> </a:t>
              </a:r>
              <a:r>
                <a:rPr lang="en-US" sz="2800" b="1" dirty="0" err="1"/>
                <a:t>besok</a:t>
              </a:r>
              <a:r>
                <a:rPr lang="en-US" sz="2800" b="1" dirty="0"/>
                <a:t> </a:t>
              </a:r>
              <a:r>
                <a:rPr lang="en-US" sz="2800" b="1" dirty="0" err="1"/>
                <a:t>panas</a:t>
              </a:r>
              <a:r>
                <a:rPr lang="en-US" sz="2800" b="1" dirty="0"/>
                <a:t> </a:t>
              </a:r>
              <a:r>
                <a:rPr lang="en-US" sz="2800" b="1" dirty="0" err="1"/>
                <a:t>atau</a:t>
              </a:r>
              <a:r>
                <a:rPr lang="en-US" sz="2800" b="1" dirty="0"/>
                <a:t> </a:t>
              </a:r>
              <a:r>
                <a:rPr lang="en-US" sz="2800" b="1" dirty="0" err="1"/>
                <a:t>dingin</a:t>
              </a:r>
              <a:r>
                <a:rPr lang="en-US" sz="2800" b="1" dirty="0"/>
                <a:t>?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2E701F-7BAF-4C20-955A-E84629F00A16}"/>
              </a:ext>
            </a:extLst>
          </p:cNvPr>
          <p:cNvGrpSpPr/>
          <p:nvPr/>
        </p:nvGrpSpPr>
        <p:grpSpPr>
          <a:xfrm>
            <a:off x="641758" y="4016375"/>
            <a:ext cx="10258215" cy="2350864"/>
            <a:chOff x="641758" y="4016375"/>
            <a:chExt cx="10258215" cy="235086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3D7E31-3AD0-48B1-84A6-DBF1DE3C4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4807" y="4876105"/>
              <a:ext cx="9085166" cy="14911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28E539-F587-4896-BA09-5F69441A8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758" y="4016375"/>
              <a:ext cx="1583384" cy="14862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3BC8C0-CEB3-4C7C-89E5-38D7926E032F}"/>
                </a:ext>
              </a:extLst>
            </p:cNvPr>
            <p:cNvSpPr txBox="1"/>
            <p:nvPr/>
          </p:nvSpPr>
          <p:spPr>
            <a:xfrm>
              <a:off x="2913132" y="4352885"/>
              <a:ext cx="49721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err="1">
                  <a:solidFill>
                    <a:srgbClr val="FF0000"/>
                  </a:solidFill>
                </a:rPr>
                <a:t>Regresi</a:t>
              </a:r>
              <a:r>
                <a:rPr lang="en-US" sz="2800" b="1" dirty="0"/>
                <a:t>: </a:t>
              </a:r>
              <a:r>
                <a:rPr lang="en-US" sz="2800" b="1" dirty="0" err="1"/>
                <a:t>Berapakah</a:t>
              </a:r>
              <a:r>
                <a:rPr lang="en-US" sz="2800" b="1" dirty="0"/>
                <a:t> </a:t>
              </a:r>
              <a:r>
                <a:rPr lang="en-US" sz="2800" b="1" dirty="0" err="1"/>
                <a:t>suhu</a:t>
              </a:r>
              <a:r>
                <a:rPr lang="en-US" sz="2800" b="1" dirty="0"/>
                <a:t> </a:t>
              </a:r>
              <a:r>
                <a:rPr lang="en-US" sz="2800" b="1" dirty="0" err="1"/>
                <a:t>besok</a:t>
              </a:r>
              <a:r>
                <a:rPr lang="en-US" sz="2800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796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CB400-0A92-4AB4-96D0-8DDD5890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F99422-11C7-4859-B390-4F9B1EDD1583}"/>
              </a:ext>
            </a:extLst>
          </p:cNvPr>
          <p:cNvSpPr/>
          <p:nvPr/>
        </p:nvSpPr>
        <p:spPr>
          <a:xfrm>
            <a:off x="2483577" y="3563910"/>
            <a:ext cx="3041777" cy="304177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2F528F"/>
                </a:solidFill>
              </a:rPr>
              <a:t>Informatika</a:t>
            </a:r>
            <a:endParaRPr lang="en-US" sz="3200" dirty="0">
              <a:solidFill>
                <a:srgbClr val="2F528F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0D29B16-4CE6-4CB7-AEBC-A1D7B321EF04}"/>
              </a:ext>
            </a:extLst>
          </p:cNvPr>
          <p:cNvSpPr/>
          <p:nvPr/>
        </p:nvSpPr>
        <p:spPr>
          <a:xfrm>
            <a:off x="2483577" y="278543"/>
            <a:ext cx="3041777" cy="3041777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accent6"/>
                </a:solidFill>
              </a:rPr>
              <a:t>Biologi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BB58A5-1162-48C0-8F36-93F2926FC088}"/>
              </a:ext>
            </a:extLst>
          </p:cNvPr>
          <p:cNvSpPr/>
          <p:nvPr/>
        </p:nvSpPr>
        <p:spPr>
          <a:xfrm>
            <a:off x="6788256" y="278542"/>
            <a:ext cx="3041777" cy="3041777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Kimia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F188D0-2DE0-4D79-8079-0F70DE0DCE5F}"/>
              </a:ext>
            </a:extLst>
          </p:cNvPr>
          <p:cNvSpPr/>
          <p:nvPr/>
        </p:nvSpPr>
        <p:spPr>
          <a:xfrm>
            <a:off x="6788256" y="3563910"/>
            <a:ext cx="3041777" cy="3041777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4472C4"/>
                </a:solidFill>
              </a:rPr>
              <a:t>Statistika</a:t>
            </a:r>
            <a:endParaRPr lang="en-US" sz="3200" dirty="0">
              <a:solidFill>
                <a:srgbClr val="4472C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706A22-A8A1-4819-A42B-D730B20DCE50}"/>
              </a:ext>
            </a:extLst>
          </p:cNvPr>
          <p:cNvSpPr/>
          <p:nvPr/>
        </p:nvSpPr>
        <p:spPr>
          <a:xfrm>
            <a:off x="2225310" y="64736"/>
            <a:ext cx="3600955" cy="3364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D188D8-0F79-4527-8047-4BAC398197F8}"/>
              </a:ext>
            </a:extLst>
          </p:cNvPr>
          <p:cNvSpPr/>
          <p:nvPr/>
        </p:nvSpPr>
        <p:spPr>
          <a:xfrm>
            <a:off x="2361967" y="3381727"/>
            <a:ext cx="3600955" cy="3364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479495-CC9F-4247-AA53-E2979695E6EE}"/>
              </a:ext>
            </a:extLst>
          </p:cNvPr>
          <p:cNvSpPr/>
          <p:nvPr/>
        </p:nvSpPr>
        <p:spPr>
          <a:xfrm>
            <a:off x="6381245" y="128054"/>
            <a:ext cx="3600955" cy="3364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F1349-15EE-4C5C-A8AB-523224CC5344}"/>
              </a:ext>
            </a:extLst>
          </p:cNvPr>
          <p:cNvSpPr/>
          <p:nvPr/>
        </p:nvSpPr>
        <p:spPr>
          <a:xfrm>
            <a:off x="6673465" y="3357211"/>
            <a:ext cx="3600955" cy="3364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F571A-AB9A-47A5-B78C-4FF305B0D409}"/>
              </a:ext>
            </a:extLst>
          </p:cNvPr>
          <p:cNvSpPr/>
          <p:nvPr/>
        </p:nvSpPr>
        <p:spPr>
          <a:xfrm rot="16200000">
            <a:off x="-3014600" y="3003536"/>
            <a:ext cx="6878864" cy="830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/>
              <a:t>Bioinformatika</a:t>
            </a:r>
            <a:endParaRPr lang="en-US" sz="5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6CE484-A007-4A60-A579-34266223AC05}"/>
              </a:ext>
            </a:extLst>
          </p:cNvPr>
          <p:cNvGrpSpPr/>
          <p:nvPr/>
        </p:nvGrpSpPr>
        <p:grpSpPr>
          <a:xfrm>
            <a:off x="6020474" y="1536015"/>
            <a:ext cx="6016627" cy="1956305"/>
            <a:chOff x="2414427" y="1846612"/>
            <a:chExt cx="5978855" cy="220326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FC0CF9-17AE-410C-8943-20ECF0F128C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2414427" y="2106585"/>
              <a:ext cx="3037953" cy="19432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49F52E-65A6-4D21-B437-CBF172C82C72}"/>
                </a:ext>
              </a:extLst>
            </p:cNvPr>
            <p:cNvSpPr txBox="1"/>
            <p:nvPr/>
          </p:nvSpPr>
          <p:spPr>
            <a:xfrm>
              <a:off x="5452380" y="1846612"/>
              <a:ext cx="2940902" cy="519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Bioinformatika</a:t>
              </a:r>
              <a:endParaRPr lang="en-US" sz="2400" dirty="0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95BB63A-5B09-4C3D-9D4D-FC585FE0DF6E}"/>
              </a:ext>
            </a:extLst>
          </p:cNvPr>
          <p:cNvSpPr/>
          <p:nvPr/>
        </p:nvSpPr>
        <p:spPr>
          <a:xfrm>
            <a:off x="4347038" y="5146534"/>
            <a:ext cx="533743" cy="533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EFFF6F-1A50-4396-8C48-6B4D58CB6778}"/>
              </a:ext>
            </a:extLst>
          </p:cNvPr>
          <p:cNvGrpSpPr/>
          <p:nvPr/>
        </p:nvGrpSpPr>
        <p:grpSpPr>
          <a:xfrm>
            <a:off x="1088542" y="5413406"/>
            <a:ext cx="3258496" cy="609018"/>
            <a:chOff x="5452380" y="1680657"/>
            <a:chExt cx="3238039" cy="68589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6C8F73-6CF1-4974-A2AF-529608327A08}"/>
                </a:ext>
              </a:extLst>
            </p:cNvPr>
            <p:cNvCxnSpPr>
              <a:cxnSpLocks/>
              <a:stCxn id="25" idx="3"/>
              <a:endCxn id="2" idx="2"/>
            </p:cNvCxnSpPr>
            <p:nvPr/>
          </p:nvCxnSpPr>
          <p:spPr>
            <a:xfrm flipV="1">
              <a:off x="7923381" y="1680657"/>
              <a:ext cx="767038" cy="4259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B529ED-C773-4839-AD6A-9834CE287F2D}"/>
                </a:ext>
              </a:extLst>
            </p:cNvPr>
            <p:cNvSpPr txBox="1"/>
            <p:nvPr/>
          </p:nvSpPr>
          <p:spPr>
            <a:xfrm>
              <a:off x="5452380" y="1846612"/>
              <a:ext cx="2471001" cy="519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70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0996 -0.09121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-45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787 L 0.09635 0.1023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550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-0.11406 0.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50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-0.11406 -0.0949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3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  <p:bldP spid="18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30564-1F4D-4126-8F84-691FFCE8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19058"/>
          </a:xfrm>
        </p:spPr>
        <p:txBody>
          <a:bodyPr/>
          <a:lstStyle/>
          <a:p>
            <a:r>
              <a:rPr lang="en-US" dirty="0"/>
              <a:t>Supervised Learning: </a:t>
            </a:r>
            <a:r>
              <a:rPr lang="en-US" dirty="0" err="1"/>
              <a:t>Klasifikasi</a:t>
            </a:r>
            <a:r>
              <a:rPr lang="en-US" dirty="0"/>
              <a:t> &amp; </a:t>
            </a:r>
            <a:r>
              <a:rPr lang="en-US" dirty="0" err="1"/>
              <a:t>Regresi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BF965-2926-45F5-86A6-F58DB4D6D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3601" y="1308247"/>
            <a:ext cx="5157787" cy="823912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Calibri Light (Headings)"/>
              </a:rPr>
              <a:t>Klasifikasi</a:t>
            </a:r>
            <a:endParaRPr lang="en-US" sz="4000" dirty="0">
              <a:latin typeface="Calibri Light (Headings)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919F83-9928-4CC5-9E31-284B2EF2F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3601" y="2132159"/>
            <a:ext cx="5157787" cy="2595431"/>
          </a:xfrm>
        </p:spPr>
        <p:txBody>
          <a:bodyPr/>
          <a:lstStyle/>
          <a:p>
            <a:r>
              <a:rPr lang="en-US" dirty="0"/>
              <a:t>K Nearest Neighbor</a:t>
            </a:r>
          </a:p>
          <a:p>
            <a:r>
              <a:rPr lang="en-US" dirty="0"/>
              <a:t>Support Vector Machine (SVM)</a:t>
            </a:r>
          </a:p>
          <a:p>
            <a:r>
              <a:rPr lang="en-US" dirty="0"/>
              <a:t>Naïve Bayes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etc.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CDE1875-E420-49F6-864F-B94E08CC6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8200" y="4352925"/>
            <a:ext cx="5183188" cy="823912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Calibri Light (Headings)"/>
              </a:rPr>
              <a:t>Regresi</a:t>
            </a:r>
            <a:endParaRPr lang="en-US" sz="4000" dirty="0">
              <a:latin typeface="Calibri Light (Headings)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0876DF0-E396-45E8-9CDB-1376787EB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8200" y="5176837"/>
            <a:ext cx="5183188" cy="1504863"/>
          </a:xfrm>
        </p:spPr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12839-4BAB-4B4E-8D4B-3B9AE06B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30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99A0F5-18BD-4BB8-861E-2EC2E47A9201}"/>
              </a:ext>
            </a:extLst>
          </p:cNvPr>
          <p:cNvGrpSpPr/>
          <p:nvPr/>
        </p:nvGrpSpPr>
        <p:grpSpPr>
          <a:xfrm>
            <a:off x="6375633" y="1384184"/>
            <a:ext cx="5679347" cy="4739779"/>
            <a:chOff x="6375633" y="1384184"/>
            <a:chExt cx="5679347" cy="473977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9A056E-8401-44A1-AE49-00DFEF0E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673" y="1420754"/>
              <a:ext cx="5611361" cy="4661264"/>
            </a:xfrm>
            <a:prstGeom prst="rect">
              <a:avLst/>
            </a:prstGeom>
          </p:spPr>
        </p:pic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4AE46C47-2D6C-467F-8F6E-0056F0CE84E6}"/>
                </a:ext>
              </a:extLst>
            </p:cNvPr>
            <p:cNvSpPr/>
            <p:nvPr/>
          </p:nvSpPr>
          <p:spPr>
            <a:xfrm>
              <a:off x="6375633" y="1384184"/>
              <a:ext cx="5679347" cy="4739779"/>
            </a:xfrm>
            <a:prstGeom prst="wedgeRectCallout">
              <a:avLst>
                <a:gd name="adj1" fmla="val -90257"/>
                <a:gd name="adj2" fmla="val -29181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9CDD98-D571-45AB-A990-3DD2FE1C1090}"/>
              </a:ext>
            </a:extLst>
          </p:cNvPr>
          <p:cNvGrpSpPr/>
          <p:nvPr/>
        </p:nvGrpSpPr>
        <p:grpSpPr>
          <a:xfrm>
            <a:off x="6375633" y="1420754"/>
            <a:ext cx="5763236" cy="4845822"/>
            <a:chOff x="2097248" y="1420754"/>
            <a:chExt cx="5763236" cy="48458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3C1975-F327-4DB7-8874-C3F4DA2C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842" y="1499269"/>
              <a:ext cx="5606625" cy="4661264"/>
            </a:xfrm>
            <a:prstGeom prst="rect">
              <a:avLst/>
            </a:prstGeom>
          </p:spPr>
        </p:pic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43A36B57-7916-4EFB-AC3C-5374E099F9C2}"/>
                </a:ext>
              </a:extLst>
            </p:cNvPr>
            <p:cNvSpPr/>
            <p:nvPr/>
          </p:nvSpPr>
          <p:spPr>
            <a:xfrm>
              <a:off x="2097248" y="1420754"/>
              <a:ext cx="5763236" cy="4845822"/>
            </a:xfrm>
            <a:prstGeom prst="wedgeRectCallout">
              <a:avLst>
                <a:gd name="adj1" fmla="val -62318"/>
                <a:gd name="adj2" fmla="val -2025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55A0C0-CCE8-408D-BF00-2011F76A8503}"/>
              </a:ext>
            </a:extLst>
          </p:cNvPr>
          <p:cNvGrpSpPr/>
          <p:nvPr/>
        </p:nvGrpSpPr>
        <p:grpSpPr>
          <a:xfrm>
            <a:off x="5868609" y="1177573"/>
            <a:ext cx="6270260" cy="5178777"/>
            <a:chOff x="2886258" y="1177573"/>
            <a:chExt cx="6270260" cy="51787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FAB0B5A-2E26-4E3B-B3C7-08C2CFD00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258" y="1203349"/>
              <a:ext cx="6270260" cy="5153001"/>
            </a:xfrm>
            <a:prstGeom prst="rect">
              <a:avLst/>
            </a:prstGeom>
          </p:spPr>
        </p:pic>
        <p:sp>
          <p:nvSpPr>
            <p:cNvPr id="21" name="Speech Bubble: Rectangle 20">
              <a:extLst>
                <a:ext uri="{FF2B5EF4-FFF2-40B4-BE49-F238E27FC236}">
                  <a16:creationId xmlns:a16="http://schemas.microsoft.com/office/drawing/2014/main" id="{DFDF02A8-9D42-4484-AB10-A2E4E9971785}"/>
                </a:ext>
              </a:extLst>
            </p:cNvPr>
            <p:cNvSpPr/>
            <p:nvPr/>
          </p:nvSpPr>
          <p:spPr>
            <a:xfrm>
              <a:off x="2886694" y="1177573"/>
              <a:ext cx="6257306" cy="5178777"/>
            </a:xfrm>
            <a:prstGeom prst="wedgeRectCallout">
              <a:avLst>
                <a:gd name="adj1" fmla="val -93095"/>
                <a:gd name="adj2" fmla="val 3698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4EB403-D17D-44E6-ADC7-F5EEC8E2E5D7}"/>
              </a:ext>
            </a:extLst>
          </p:cNvPr>
          <p:cNvGrpSpPr/>
          <p:nvPr/>
        </p:nvGrpSpPr>
        <p:grpSpPr>
          <a:xfrm>
            <a:off x="4748169" y="1190483"/>
            <a:ext cx="7378181" cy="5530992"/>
            <a:chOff x="4748169" y="1190483"/>
            <a:chExt cx="7378181" cy="553099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595A317-C133-42A0-9347-A70402429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169" y="1190483"/>
              <a:ext cx="7378181" cy="5530992"/>
            </a:xfrm>
            <a:prstGeom prst="rect">
              <a:avLst/>
            </a:prstGeom>
          </p:spPr>
        </p:pic>
        <p:sp>
          <p:nvSpPr>
            <p:cNvPr id="25" name="Speech Bubble: Rectangle 24">
              <a:extLst>
                <a:ext uri="{FF2B5EF4-FFF2-40B4-BE49-F238E27FC236}">
                  <a16:creationId xmlns:a16="http://schemas.microsoft.com/office/drawing/2014/main" id="{447382F0-FF5F-4442-9B17-37677339E6F9}"/>
                </a:ext>
              </a:extLst>
            </p:cNvPr>
            <p:cNvSpPr/>
            <p:nvPr/>
          </p:nvSpPr>
          <p:spPr>
            <a:xfrm>
              <a:off x="5142451" y="1384184"/>
              <a:ext cx="6618914" cy="5234730"/>
            </a:xfrm>
            <a:prstGeom prst="wedgeRectCallout">
              <a:avLst>
                <a:gd name="adj1" fmla="val -71277"/>
                <a:gd name="adj2" fmla="val 27083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59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141237-98D7-48A0-946D-E109A6EF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Sebutkan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lain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&amp; </a:t>
            </a:r>
            <a:r>
              <a:rPr lang="en-US" dirty="0" err="1"/>
              <a:t>regresi</a:t>
            </a:r>
            <a:r>
              <a:rPr lang="en-US" dirty="0"/>
              <a:t>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FD1B6-1535-469E-BA3C-68426D9A8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22203-503B-4480-A97E-6B8D4EFA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06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0CB2C-AA6A-47B8-B392-CD4C32CEC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02709-60BB-4868-B1AD-9C2501CA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68436" y="6310312"/>
            <a:ext cx="2743200" cy="365125"/>
          </a:xfrm>
        </p:spPr>
        <p:txBody>
          <a:bodyPr/>
          <a:lstStyle/>
          <a:p>
            <a:fld id="{54E32C9A-C3C4-4E67-9033-D1C8587CD180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098D95-569E-4AF7-B848-96D8DE4D6DC5}"/>
              </a:ext>
            </a:extLst>
          </p:cNvPr>
          <p:cNvSpPr/>
          <p:nvPr/>
        </p:nvSpPr>
        <p:spPr>
          <a:xfrm>
            <a:off x="4094582" y="3032298"/>
            <a:ext cx="2824120" cy="14776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Unsupervised Learning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3E93FEC-B795-4FCE-B628-89B5051DEA8F}"/>
              </a:ext>
            </a:extLst>
          </p:cNvPr>
          <p:cNvSpPr/>
          <p:nvPr/>
        </p:nvSpPr>
        <p:spPr>
          <a:xfrm>
            <a:off x="3647273" y="3412330"/>
            <a:ext cx="393858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8E843E8-7CFA-4C7F-B315-FF067B7F12FF}"/>
              </a:ext>
            </a:extLst>
          </p:cNvPr>
          <p:cNvGrpSpPr/>
          <p:nvPr/>
        </p:nvGrpSpPr>
        <p:grpSpPr>
          <a:xfrm>
            <a:off x="838200" y="1644650"/>
            <a:ext cx="2636718" cy="4252912"/>
            <a:chOff x="838200" y="1690688"/>
            <a:chExt cx="2636718" cy="42529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90F7850-C7B1-4A09-B011-855255099CCE}"/>
                </a:ext>
              </a:extLst>
            </p:cNvPr>
            <p:cNvSpPr/>
            <p:nvPr/>
          </p:nvSpPr>
          <p:spPr>
            <a:xfrm>
              <a:off x="838200" y="1690688"/>
              <a:ext cx="2636718" cy="4252912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Data Training</a:t>
              </a: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33DD3D-3B98-4A22-9408-A60A59219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1461" y="2262187"/>
              <a:ext cx="1173881" cy="21965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899359-6A49-44FF-8B6F-E516B64B9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8793" y="2262187"/>
              <a:ext cx="1174005" cy="21965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FD2F2A-1A57-4D7C-8718-4792E5372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06" y="4589620"/>
              <a:ext cx="1254146" cy="121519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CABDEC-6791-4DC0-B4ED-9BCE0C97088C}"/>
              </a:ext>
            </a:extLst>
          </p:cNvPr>
          <p:cNvGrpSpPr/>
          <p:nvPr/>
        </p:nvGrpSpPr>
        <p:grpSpPr>
          <a:xfrm>
            <a:off x="3474917" y="4706911"/>
            <a:ext cx="3173221" cy="1109656"/>
            <a:chOff x="3474917" y="4706911"/>
            <a:chExt cx="3173221" cy="110965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7BEB9C2-98C9-4A61-A3EE-9E0551993DAF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3474917" y="4706911"/>
              <a:ext cx="430745" cy="87882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283930-8380-4341-B550-961A150E5EE5}"/>
                </a:ext>
              </a:extLst>
            </p:cNvPr>
            <p:cNvSpPr txBox="1"/>
            <p:nvPr/>
          </p:nvSpPr>
          <p:spPr>
            <a:xfrm>
              <a:off x="3905662" y="5354902"/>
              <a:ext cx="2742476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Tidak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memiliki</a:t>
              </a:r>
              <a:r>
                <a:rPr lang="en-US" sz="2400" dirty="0">
                  <a:solidFill>
                    <a:srgbClr val="FF0000"/>
                  </a:solidFill>
                </a:rPr>
                <a:t> label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3E6963C-66F5-44CB-A696-6D72AE19140B}"/>
              </a:ext>
            </a:extLst>
          </p:cNvPr>
          <p:cNvGrpSpPr/>
          <p:nvPr/>
        </p:nvGrpSpPr>
        <p:grpSpPr>
          <a:xfrm>
            <a:off x="3474917" y="1644650"/>
            <a:ext cx="1157044" cy="1413879"/>
            <a:chOff x="3474917" y="1644650"/>
            <a:chExt cx="1157044" cy="141387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1D584C-98A7-4A92-9DC4-142F88D2B4B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V="1">
              <a:off x="3474917" y="2106315"/>
              <a:ext cx="704198" cy="9522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203323-138F-46E5-9539-3F1831318D77}"/>
                </a:ext>
              </a:extLst>
            </p:cNvPr>
            <p:cNvSpPr txBox="1"/>
            <p:nvPr/>
          </p:nvSpPr>
          <p:spPr>
            <a:xfrm>
              <a:off x="3726268" y="1644650"/>
              <a:ext cx="905693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Data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28438D-AAAA-407E-8B59-0CD868EDDAC8}"/>
              </a:ext>
            </a:extLst>
          </p:cNvPr>
          <p:cNvGrpSpPr/>
          <p:nvPr/>
        </p:nvGrpSpPr>
        <p:grpSpPr>
          <a:xfrm>
            <a:off x="6982716" y="1765226"/>
            <a:ext cx="4356271" cy="4343858"/>
            <a:chOff x="6982716" y="1765226"/>
            <a:chExt cx="4356271" cy="4343858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028B252-6046-4B0D-B1B6-5AFEE35979BD}"/>
                </a:ext>
              </a:extLst>
            </p:cNvPr>
            <p:cNvSpPr/>
            <p:nvPr/>
          </p:nvSpPr>
          <p:spPr>
            <a:xfrm>
              <a:off x="6982716" y="3444943"/>
              <a:ext cx="431642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E5CC8D-50B3-4412-B228-9738C64A7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32756" y="1765226"/>
              <a:ext cx="3706231" cy="152652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62699A1-E8A2-4EA7-9079-C5A227ADC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32756" y="3291753"/>
              <a:ext cx="1446737" cy="2817331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2C4B12-BD15-4EA1-B67C-211C618558D5}"/>
              </a:ext>
            </a:extLst>
          </p:cNvPr>
          <p:cNvGrpSpPr/>
          <p:nvPr/>
        </p:nvGrpSpPr>
        <p:grpSpPr>
          <a:xfrm>
            <a:off x="8979108" y="3231793"/>
            <a:ext cx="3113325" cy="2123109"/>
            <a:chOff x="8979108" y="3231793"/>
            <a:chExt cx="3113325" cy="212310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228E69-CA6E-487C-864E-325655BCB0DC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9485872" y="3231793"/>
              <a:ext cx="373447" cy="8085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BE16FF-2161-428E-8830-15C783DBE1CF}"/>
                </a:ext>
              </a:extLst>
            </p:cNvPr>
            <p:cNvSpPr txBox="1"/>
            <p:nvPr/>
          </p:nvSpPr>
          <p:spPr>
            <a:xfrm>
              <a:off x="9859319" y="4040293"/>
              <a:ext cx="2233114" cy="1200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Kelompok</a:t>
              </a:r>
              <a:r>
                <a:rPr lang="en-US" sz="2400" dirty="0">
                  <a:solidFill>
                    <a:srgbClr val="FF0000"/>
                  </a:solidFill>
                </a:rPr>
                <a:t> yang </a:t>
              </a:r>
              <a:r>
                <a:rPr lang="en-US" sz="2400" dirty="0" err="1">
                  <a:solidFill>
                    <a:srgbClr val="FF0000"/>
                  </a:solidFill>
                </a:rPr>
                <a:t>memiliki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kemiripan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39B6430-92DA-4B14-979F-8FEEA8938A56}"/>
                </a:ext>
              </a:extLst>
            </p:cNvPr>
            <p:cNvCxnSpPr>
              <a:cxnSpLocks/>
            </p:cNvCxnSpPr>
            <p:nvPr/>
          </p:nvCxnSpPr>
          <p:spPr>
            <a:xfrm>
              <a:off x="8979108" y="3960707"/>
              <a:ext cx="858917" cy="795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F01D9FB-FA9F-4160-8E6A-F3926C6B8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9108" y="4040293"/>
              <a:ext cx="880211" cy="131460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6F37A55E-216F-4EAC-8906-BFF60419BC46}"/>
              </a:ext>
            </a:extLst>
          </p:cNvPr>
          <p:cNvSpPr txBox="1"/>
          <p:nvPr/>
        </p:nvSpPr>
        <p:spPr>
          <a:xfrm>
            <a:off x="6124581" y="611271"/>
            <a:ext cx="275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Calibri Light (Headings)"/>
              </a:rPr>
              <a:t>- Clustering</a:t>
            </a:r>
            <a:endParaRPr lang="en-US" sz="4400" dirty="0">
              <a:latin typeface="Calibri Light (Headings)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409423-B5AE-41E6-BCE6-42F5FC9B5372}"/>
              </a:ext>
            </a:extLst>
          </p:cNvPr>
          <p:cNvGrpSpPr/>
          <p:nvPr/>
        </p:nvGrpSpPr>
        <p:grpSpPr>
          <a:xfrm>
            <a:off x="8996598" y="3211808"/>
            <a:ext cx="3113325" cy="2123109"/>
            <a:chOff x="8979108" y="3231793"/>
            <a:chExt cx="3113325" cy="2123109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7A8153-5F7C-4E07-A00F-67A0396CCF5B}"/>
                </a:ext>
              </a:extLst>
            </p:cNvPr>
            <p:cNvCxnSpPr>
              <a:cxnSpLocks/>
            </p:cNvCxnSpPr>
            <p:nvPr/>
          </p:nvCxnSpPr>
          <p:spPr>
            <a:xfrm>
              <a:off x="9485872" y="3231793"/>
              <a:ext cx="373447" cy="8085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91C2125-DE79-446B-8BAB-1F331E65A8AD}"/>
                </a:ext>
              </a:extLst>
            </p:cNvPr>
            <p:cNvSpPr txBox="1"/>
            <p:nvPr/>
          </p:nvSpPr>
          <p:spPr>
            <a:xfrm>
              <a:off x="9859319" y="4040293"/>
              <a:ext cx="2233114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Tidak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ada</a:t>
              </a:r>
              <a:r>
                <a:rPr lang="en-US" sz="2400" dirty="0">
                  <a:solidFill>
                    <a:srgbClr val="FF0000"/>
                  </a:solidFill>
                </a:rPr>
                <a:t> label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4C39B1B-7042-4B75-9E62-501F78FA0511}"/>
                </a:ext>
              </a:extLst>
            </p:cNvPr>
            <p:cNvCxnSpPr>
              <a:cxnSpLocks/>
            </p:cNvCxnSpPr>
            <p:nvPr/>
          </p:nvCxnSpPr>
          <p:spPr>
            <a:xfrm>
              <a:off x="8979108" y="3960707"/>
              <a:ext cx="858917" cy="795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329D3AC-88CE-493C-B8F7-458339C939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9108" y="4040293"/>
              <a:ext cx="880211" cy="131460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623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A6F92-076D-49EA-9B46-CF9F45BAD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9609" cy="1325563"/>
          </a:xfrm>
        </p:spPr>
        <p:txBody>
          <a:bodyPr/>
          <a:lstStyle/>
          <a:p>
            <a:r>
              <a:rPr lang="en-US" dirty="0"/>
              <a:t>Unsupervised Learning - Hierarchical Clustering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70323E-8069-40E1-A5D1-7C28970E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B312F-B485-4DDE-97FC-8A14217F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92" y="1419735"/>
            <a:ext cx="11532093" cy="493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61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C7D7-3354-4B3B-9817-B96AEC636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833"/>
          </a:xfrm>
        </p:spPr>
        <p:txBody>
          <a:bodyPr/>
          <a:lstStyle/>
          <a:p>
            <a:r>
              <a:rPr lang="en-US" dirty="0"/>
              <a:t>Unsupervised Learning -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80A24-7724-4EDB-AE06-B81AD55A9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2523" cy="4351338"/>
          </a:xfrm>
        </p:spPr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Hierarchical Clustering</a:t>
            </a:r>
          </a:p>
          <a:p>
            <a:r>
              <a:rPr lang="en-US" dirty="0"/>
              <a:t>DBSCAN (density-based spatial clustering of application with noise)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496EE5-7725-4069-8BEB-FCEFA0677F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43" y="1025350"/>
            <a:ext cx="5696125" cy="569612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5C2A03-9724-4946-80C4-D5FCACA0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37DE70-8F87-4426-A010-0D8D9EA98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53" y="1525222"/>
            <a:ext cx="7534947" cy="50936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C39D3-8E9C-4F8A-ABF6-E6C16C409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23" y="1233182"/>
            <a:ext cx="7344169" cy="530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141237-98D7-48A0-946D-E109A6EF6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apalagi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diselesaikan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/>
              <a:t>“clustering”?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5FD1B6-1535-469E-BA3C-68426D9A8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22203-503B-4480-A97E-6B8D4EFA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03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69F895-E7BE-4E08-A211-AE6DAF4BB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C5A61A-9B02-45A6-B7B1-5F674FD24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21" y="5058561"/>
            <a:ext cx="10515600" cy="166291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Format Data yang </a:t>
            </a:r>
            <a:r>
              <a:rPr lang="en-US" b="1" dirty="0" err="1">
                <a:solidFill>
                  <a:schemeClr val="bg1"/>
                </a:solidFill>
              </a:rPr>
              <a:t>dikenali</a:t>
            </a:r>
            <a:r>
              <a:rPr lang="en-US" b="1" dirty="0">
                <a:solidFill>
                  <a:schemeClr val="bg1"/>
                </a:solidFill>
              </a:rPr>
              <a:t> oleh Learning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80121-7CF4-4BE4-B598-05613FB95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53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3CE85-F8B3-4B37-977C-ED54865A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5915C-4E02-46DF-88F6-C9874F7F3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37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352A9C-7343-4BA5-AA17-52555D26C731}"/>
              </a:ext>
            </a:extLst>
          </p:cNvPr>
          <p:cNvGrpSpPr/>
          <p:nvPr/>
        </p:nvGrpSpPr>
        <p:grpSpPr>
          <a:xfrm>
            <a:off x="3995472" y="3480765"/>
            <a:ext cx="6076669" cy="1477615"/>
            <a:chOff x="3995472" y="3480765"/>
            <a:chExt cx="6076669" cy="147761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FF58E26-F1FB-44BA-9B5D-062A2803CD80}"/>
                </a:ext>
              </a:extLst>
            </p:cNvPr>
            <p:cNvSpPr/>
            <p:nvPr/>
          </p:nvSpPr>
          <p:spPr>
            <a:xfrm>
              <a:off x="4472761" y="3480765"/>
              <a:ext cx="2824120" cy="147761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Learning Algorithm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688BA88-98D2-4C61-9C73-0764AAEB6CA1}"/>
                </a:ext>
              </a:extLst>
            </p:cNvPr>
            <p:cNvSpPr/>
            <p:nvPr/>
          </p:nvSpPr>
          <p:spPr>
            <a:xfrm>
              <a:off x="3995472" y="3860797"/>
              <a:ext cx="393858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4872D5B3-AAFA-49AE-A8D2-D0881BD7CB70}"/>
                </a:ext>
              </a:extLst>
            </p:cNvPr>
            <p:cNvSpPr/>
            <p:nvPr/>
          </p:nvSpPr>
          <p:spPr>
            <a:xfrm>
              <a:off x="7380312" y="3883817"/>
              <a:ext cx="431642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6B566A5-0CD4-42B6-8097-0302DFD95ECA}"/>
                </a:ext>
              </a:extLst>
            </p:cNvPr>
            <p:cNvSpPr/>
            <p:nvPr/>
          </p:nvSpPr>
          <p:spPr>
            <a:xfrm>
              <a:off x="7916545" y="4033042"/>
              <a:ext cx="21555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5227F32-BD5F-4D1A-A01B-AA525B2F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381128" cy="22229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D4D4F0-20DE-4990-991E-B13480770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75" y="4240477"/>
            <a:ext cx="1381653" cy="22229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FE590A-D12C-41A3-93B3-77CF9529C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232" y="3108076"/>
            <a:ext cx="1399088" cy="222299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19B8A40-5308-47FA-A041-526084165A64}"/>
              </a:ext>
            </a:extLst>
          </p:cNvPr>
          <p:cNvGrpSpPr/>
          <p:nvPr/>
        </p:nvGrpSpPr>
        <p:grpSpPr>
          <a:xfrm>
            <a:off x="2201192" y="658738"/>
            <a:ext cx="5095689" cy="1325563"/>
            <a:chOff x="3474918" y="1690688"/>
            <a:chExt cx="5095689" cy="13255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9DA7867-EF06-4695-8B0A-1D117DE82D8F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3474918" y="2290853"/>
              <a:ext cx="809142" cy="7253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337869-1E45-4164-9522-8BD11566F89C}"/>
                </a:ext>
              </a:extLst>
            </p:cNvPr>
            <p:cNvSpPr txBox="1"/>
            <p:nvPr/>
          </p:nvSpPr>
          <p:spPr>
            <a:xfrm>
              <a:off x="4284060" y="1690688"/>
              <a:ext cx="4286547" cy="1200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Apakah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gambar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hewan-hewan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ini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dapat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diproses</a:t>
              </a:r>
              <a:r>
                <a:rPr lang="en-US" sz="2400" dirty="0">
                  <a:solidFill>
                    <a:srgbClr val="FF0000"/>
                  </a:solidFill>
                </a:rPr>
                <a:t> oleh learning algorithm?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511EDA-DAE6-4161-8C79-BD681C3E05A0}"/>
              </a:ext>
            </a:extLst>
          </p:cNvPr>
          <p:cNvGrpSpPr/>
          <p:nvPr/>
        </p:nvGrpSpPr>
        <p:grpSpPr>
          <a:xfrm>
            <a:off x="2219328" y="5351975"/>
            <a:ext cx="5230783" cy="1015502"/>
            <a:chOff x="3590928" y="1506183"/>
            <a:chExt cx="5230783" cy="101550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DE9E8EB-A13E-4229-AE80-D80BD64087E6}"/>
                </a:ext>
              </a:extLst>
            </p:cNvPr>
            <p:cNvCxnSpPr>
              <a:cxnSpLocks/>
              <a:stCxn id="20" idx="3"/>
              <a:endCxn id="27" idx="1"/>
            </p:cNvCxnSpPr>
            <p:nvPr/>
          </p:nvCxnSpPr>
          <p:spPr>
            <a:xfrm>
              <a:off x="3590928" y="1506183"/>
              <a:ext cx="693132" cy="60000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E591A2-6F3E-41D1-A944-78D37CFE900F}"/>
                </a:ext>
              </a:extLst>
            </p:cNvPr>
            <p:cNvSpPr txBox="1"/>
            <p:nvPr/>
          </p:nvSpPr>
          <p:spPr>
            <a:xfrm>
              <a:off x="4284060" y="1690688"/>
              <a:ext cx="4537651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Apakah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suara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atau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musik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dapat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diproses</a:t>
              </a:r>
              <a:r>
                <a:rPr lang="en-US" sz="2400" dirty="0">
                  <a:solidFill>
                    <a:srgbClr val="FF0000"/>
                  </a:solidFill>
                </a:rPr>
                <a:t> oleh learning algorithm?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2AB54D-F885-4823-BD70-82002FFA0609}"/>
              </a:ext>
            </a:extLst>
          </p:cNvPr>
          <p:cNvGrpSpPr/>
          <p:nvPr/>
        </p:nvGrpSpPr>
        <p:grpSpPr>
          <a:xfrm>
            <a:off x="3754320" y="2057779"/>
            <a:ext cx="5346793" cy="1325563"/>
            <a:chOff x="3474918" y="1690688"/>
            <a:chExt cx="5346793" cy="132556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083CAD-25C8-4141-861E-062B3590EE82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3474918" y="2290853"/>
              <a:ext cx="809142" cy="7253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76F891-3878-484F-8F1A-67F7ACE6DBF7}"/>
                </a:ext>
              </a:extLst>
            </p:cNvPr>
            <p:cNvSpPr txBox="1"/>
            <p:nvPr/>
          </p:nvSpPr>
          <p:spPr>
            <a:xfrm>
              <a:off x="4284060" y="1690688"/>
              <a:ext cx="4537651" cy="1200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Apakah</a:t>
              </a:r>
              <a:r>
                <a:rPr lang="en-US" sz="2400" dirty="0">
                  <a:solidFill>
                    <a:srgbClr val="FF0000"/>
                  </a:solidFill>
                </a:rPr>
                <a:t> DNA </a:t>
              </a:r>
              <a:r>
                <a:rPr lang="en-US" sz="2400" dirty="0" err="1">
                  <a:solidFill>
                    <a:srgbClr val="FF0000"/>
                  </a:solidFill>
                </a:rPr>
                <a:t>atau</a:t>
              </a:r>
              <a:r>
                <a:rPr lang="en-US" sz="2400" dirty="0">
                  <a:solidFill>
                    <a:srgbClr val="FF0000"/>
                  </a:solidFill>
                </a:rPr>
                <a:t> protein sequence </a:t>
              </a:r>
              <a:r>
                <a:rPr lang="en-US" sz="2400" dirty="0" err="1">
                  <a:solidFill>
                    <a:srgbClr val="FF0000"/>
                  </a:solidFill>
                </a:rPr>
                <a:t>dapat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diproses</a:t>
              </a:r>
              <a:r>
                <a:rPr lang="en-US" sz="2400" dirty="0">
                  <a:solidFill>
                    <a:srgbClr val="FF0000"/>
                  </a:solidFill>
                </a:rPr>
                <a:t> oleh learning algorithm?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2A363EB-689E-4F52-8332-155A48AB55FA}"/>
              </a:ext>
            </a:extLst>
          </p:cNvPr>
          <p:cNvGrpSpPr/>
          <p:nvPr/>
        </p:nvGrpSpPr>
        <p:grpSpPr>
          <a:xfrm>
            <a:off x="944871" y="2278235"/>
            <a:ext cx="2704314" cy="3636465"/>
            <a:chOff x="944871" y="2278235"/>
            <a:chExt cx="2704314" cy="3636465"/>
          </a:xfrm>
        </p:grpSpPr>
        <p:sp>
          <p:nvSpPr>
            <p:cNvPr id="32" name="&quot;Not Allowed&quot; Symbol 31">
              <a:extLst>
                <a:ext uri="{FF2B5EF4-FFF2-40B4-BE49-F238E27FC236}">
                  <a16:creationId xmlns:a16="http://schemas.microsoft.com/office/drawing/2014/main" id="{038D8070-5044-4D83-8257-1C9C95F82135}"/>
                </a:ext>
              </a:extLst>
            </p:cNvPr>
            <p:cNvSpPr/>
            <p:nvPr/>
          </p:nvSpPr>
          <p:spPr>
            <a:xfrm>
              <a:off x="944871" y="2278235"/>
              <a:ext cx="1167259" cy="1167259"/>
            </a:xfrm>
            <a:prstGeom prst="noSmoking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&quot;Not Allowed&quot; Symbol 32">
              <a:extLst>
                <a:ext uri="{FF2B5EF4-FFF2-40B4-BE49-F238E27FC236}">
                  <a16:creationId xmlns:a16="http://schemas.microsoft.com/office/drawing/2014/main" id="{37A689EA-706B-4FED-8066-055250101672}"/>
                </a:ext>
              </a:extLst>
            </p:cNvPr>
            <p:cNvSpPr/>
            <p:nvPr/>
          </p:nvSpPr>
          <p:spPr>
            <a:xfrm>
              <a:off x="954732" y="4747441"/>
              <a:ext cx="1167259" cy="1167259"/>
            </a:xfrm>
            <a:prstGeom prst="noSmoking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&quot;Not Allowed&quot; Symbol 33">
              <a:extLst>
                <a:ext uri="{FF2B5EF4-FFF2-40B4-BE49-F238E27FC236}">
                  <a16:creationId xmlns:a16="http://schemas.microsoft.com/office/drawing/2014/main" id="{46C7AFBC-8513-40D3-A0A4-26F17C4BEDF7}"/>
                </a:ext>
              </a:extLst>
            </p:cNvPr>
            <p:cNvSpPr/>
            <p:nvPr/>
          </p:nvSpPr>
          <p:spPr>
            <a:xfrm>
              <a:off x="2481926" y="3673223"/>
              <a:ext cx="1167259" cy="1167259"/>
            </a:xfrm>
            <a:prstGeom prst="noSmoking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55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2EC8-A3A9-4DFA-A31E-8B949512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Format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F5376-4E80-4188-A3C8-5FD1E6F8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38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2E8809E-1538-4EFF-A377-DAF508CDD020}"/>
              </a:ext>
            </a:extLst>
          </p:cNvPr>
          <p:cNvGrpSpPr/>
          <p:nvPr/>
        </p:nvGrpSpPr>
        <p:grpSpPr>
          <a:xfrm>
            <a:off x="6727082" y="2810251"/>
            <a:ext cx="5237149" cy="1477615"/>
            <a:chOff x="5318006" y="2810251"/>
            <a:chExt cx="5237149" cy="147761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DDA5AF7-EB1E-4193-B640-6517B5B0FEE6}"/>
                </a:ext>
              </a:extLst>
            </p:cNvPr>
            <p:cNvSpPr/>
            <p:nvPr/>
          </p:nvSpPr>
          <p:spPr>
            <a:xfrm>
              <a:off x="5795295" y="2810251"/>
              <a:ext cx="1984600" cy="147761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Learning Algorithm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56B27D46-95B3-472A-85B2-FEBDA536E22A}"/>
                </a:ext>
              </a:extLst>
            </p:cNvPr>
            <p:cNvSpPr/>
            <p:nvPr/>
          </p:nvSpPr>
          <p:spPr>
            <a:xfrm>
              <a:off x="5318006" y="3190283"/>
              <a:ext cx="393858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BED53C5-E2C4-4861-A4A5-403FCCB97531}"/>
                </a:ext>
              </a:extLst>
            </p:cNvPr>
            <p:cNvSpPr/>
            <p:nvPr/>
          </p:nvSpPr>
          <p:spPr>
            <a:xfrm>
              <a:off x="7863326" y="3171878"/>
              <a:ext cx="431642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EBD8838-EC59-4F3A-9F7B-FACC0BB014B5}"/>
                </a:ext>
              </a:extLst>
            </p:cNvPr>
            <p:cNvSpPr/>
            <p:nvPr/>
          </p:nvSpPr>
          <p:spPr>
            <a:xfrm>
              <a:off x="8399559" y="3321103"/>
              <a:ext cx="21555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2EC7CC-FD86-4E14-8CD8-CFAD96F1F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19099"/>
              </p:ext>
            </p:extLst>
          </p:nvPr>
        </p:nvGraphicFramePr>
        <p:xfrm>
          <a:off x="3215388" y="2817608"/>
          <a:ext cx="267382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57">
                  <a:extLst>
                    <a:ext uri="{9D8B030D-6E8A-4147-A177-3AD203B41FA5}">
                      <a16:colId xmlns:a16="http://schemas.microsoft.com/office/drawing/2014/main" val="957265617"/>
                    </a:ext>
                  </a:extLst>
                </a:gridCol>
                <a:gridCol w="668457">
                  <a:extLst>
                    <a:ext uri="{9D8B030D-6E8A-4147-A177-3AD203B41FA5}">
                      <a16:colId xmlns:a16="http://schemas.microsoft.com/office/drawing/2014/main" val="1635959913"/>
                    </a:ext>
                  </a:extLst>
                </a:gridCol>
                <a:gridCol w="668457">
                  <a:extLst>
                    <a:ext uri="{9D8B030D-6E8A-4147-A177-3AD203B41FA5}">
                      <a16:colId xmlns:a16="http://schemas.microsoft.com/office/drawing/2014/main" val="2395994038"/>
                    </a:ext>
                  </a:extLst>
                </a:gridCol>
                <a:gridCol w="668457">
                  <a:extLst>
                    <a:ext uri="{9D8B030D-6E8A-4147-A177-3AD203B41FA5}">
                      <a16:colId xmlns:a16="http://schemas.microsoft.com/office/drawing/2014/main" val="4283397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2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9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93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2048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70FED6-6F9F-4E6E-8072-D7B14236C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08339"/>
              </p:ext>
            </p:extLst>
          </p:nvPr>
        </p:nvGraphicFramePr>
        <p:xfrm>
          <a:off x="5972649" y="2810251"/>
          <a:ext cx="660497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0497">
                  <a:extLst>
                    <a:ext uri="{9D8B030D-6E8A-4147-A177-3AD203B41FA5}">
                      <a16:colId xmlns:a16="http://schemas.microsoft.com/office/drawing/2014/main" val="1980535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62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91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594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13924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FCEB6A-B861-4F4E-B09E-26345C982E9B}"/>
              </a:ext>
            </a:extLst>
          </p:cNvPr>
          <p:cNvGrpSpPr/>
          <p:nvPr/>
        </p:nvGrpSpPr>
        <p:grpSpPr>
          <a:xfrm>
            <a:off x="3248158" y="4437087"/>
            <a:ext cx="6551312" cy="1172035"/>
            <a:chOff x="1614232" y="4437087"/>
            <a:chExt cx="6551312" cy="1172035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5F73BD01-AB5F-4C4A-95CA-8A1E129E3688}"/>
                </a:ext>
              </a:extLst>
            </p:cNvPr>
            <p:cNvSpPr/>
            <p:nvPr/>
          </p:nvSpPr>
          <p:spPr>
            <a:xfrm rot="16200000">
              <a:off x="2739889" y="3311430"/>
              <a:ext cx="389745" cy="2641060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C8D2DB7-2D4B-468C-AC26-26B433A825A0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934761" y="4962952"/>
              <a:ext cx="693132" cy="41533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333C43-BA39-4F0E-B6A3-DCBE36BF9C4C}"/>
                </a:ext>
              </a:extLst>
            </p:cNvPr>
            <p:cNvSpPr txBox="1"/>
            <p:nvPr/>
          </p:nvSpPr>
          <p:spPr>
            <a:xfrm>
              <a:off x="3627893" y="5147457"/>
              <a:ext cx="453765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Memiliki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jumlah</a:t>
              </a:r>
              <a:r>
                <a:rPr lang="en-US" sz="2400" dirty="0">
                  <a:solidFill>
                    <a:srgbClr val="FF0000"/>
                  </a:solidFill>
                </a:rPr>
                <a:t> feature yang </a:t>
              </a:r>
              <a:r>
                <a:rPr lang="en-US" sz="2400" dirty="0" err="1">
                  <a:solidFill>
                    <a:srgbClr val="FF0000"/>
                  </a:solidFill>
                </a:rPr>
                <a:t>sama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A30F69B-ABD5-4568-9416-C6A8271C644E}"/>
              </a:ext>
            </a:extLst>
          </p:cNvPr>
          <p:cNvSpPr txBox="1"/>
          <p:nvPr/>
        </p:nvSpPr>
        <p:spPr>
          <a:xfrm>
            <a:off x="1992685" y="3121044"/>
            <a:ext cx="1255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Sample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80C86-8BED-4972-89FE-5DEA6DE8E8C8}"/>
              </a:ext>
            </a:extLst>
          </p:cNvPr>
          <p:cNvSpPr txBox="1"/>
          <p:nvPr/>
        </p:nvSpPr>
        <p:spPr>
          <a:xfrm>
            <a:off x="1992685" y="3505236"/>
            <a:ext cx="385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E8C9BD-218A-432A-BA84-4D3DA43A246C}"/>
              </a:ext>
            </a:extLst>
          </p:cNvPr>
          <p:cNvSpPr txBox="1"/>
          <p:nvPr/>
        </p:nvSpPr>
        <p:spPr>
          <a:xfrm>
            <a:off x="1997391" y="3889428"/>
            <a:ext cx="12634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Sample 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C2B9AC-34EB-422B-8101-C710A71C095C}"/>
              </a:ext>
            </a:extLst>
          </p:cNvPr>
          <p:cNvGrpSpPr/>
          <p:nvPr/>
        </p:nvGrpSpPr>
        <p:grpSpPr>
          <a:xfrm>
            <a:off x="6302897" y="1489063"/>
            <a:ext cx="5346793" cy="1325563"/>
            <a:chOff x="4668971" y="1489063"/>
            <a:chExt cx="5346793" cy="1325563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4C1B20B-7E90-4367-9B6B-619E4BB2F41E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V="1">
              <a:off x="4668971" y="1904562"/>
              <a:ext cx="809142" cy="9100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AFE1DC-2C62-4956-BBBF-04F55532B9F2}"/>
                </a:ext>
              </a:extLst>
            </p:cNvPr>
            <p:cNvSpPr txBox="1"/>
            <p:nvPr/>
          </p:nvSpPr>
          <p:spPr>
            <a:xfrm>
              <a:off x="5478113" y="1489063"/>
              <a:ext cx="4537651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Label </a:t>
              </a:r>
              <a:r>
                <a:rPr lang="en-US" sz="2400" dirty="0" err="1">
                  <a:solidFill>
                    <a:srgbClr val="FF0000"/>
                  </a:solidFill>
                </a:rPr>
                <a:t>diperlukan</a:t>
              </a:r>
              <a:r>
                <a:rPr lang="en-US" sz="2400" dirty="0">
                  <a:solidFill>
                    <a:srgbClr val="FF0000"/>
                  </a:solidFill>
                </a:rPr>
                <a:t> pada supervised learning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D295609-44E3-42C6-8F71-EDBD949344E9}"/>
              </a:ext>
            </a:extLst>
          </p:cNvPr>
          <p:cNvGrpSpPr/>
          <p:nvPr/>
        </p:nvGrpSpPr>
        <p:grpSpPr>
          <a:xfrm>
            <a:off x="542310" y="2132027"/>
            <a:ext cx="1450375" cy="1204461"/>
            <a:chOff x="542310" y="2132027"/>
            <a:chExt cx="1450375" cy="120446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9FE0563-2C67-4B96-BE63-065BA9732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310" y="2132027"/>
              <a:ext cx="1222936" cy="1184956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75E1D8-C4D0-4A0E-8D76-C41D5C5621D8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1508620" y="2724506"/>
              <a:ext cx="484065" cy="6119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C729D4-4200-496A-A96D-F81F0B8C3C6E}"/>
              </a:ext>
            </a:extLst>
          </p:cNvPr>
          <p:cNvGrpSpPr/>
          <p:nvPr/>
        </p:nvGrpSpPr>
        <p:grpSpPr>
          <a:xfrm>
            <a:off x="213536" y="4104872"/>
            <a:ext cx="1783855" cy="1595035"/>
            <a:chOff x="213536" y="4104872"/>
            <a:chExt cx="1783855" cy="159503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919CC67-0E8E-4259-A81C-7328E1EE7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536" y="4595007"/>
              <a:ext cx="1609725" cy="11049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92EF7A-6778-4DA7-AE58-73D82F17FD20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1394085" y="4104872"/>
              <a:ext cx="603306" cy="50964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98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B2EC8-A3A9-4DFA-A31E-8B949512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Format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F5376-4E80-4188-A3C8-5FD1E6F84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39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47567B-2078-442A-A209-8140D6C51248}"/>
              </a:ext>
            </a:extLst>
          </p:cNvPr>
          <p:cNvGrpSpPr/>
          <p:nvPr/>
        </p:nvGrpSpPr>
        <p:grpSpPr>
          <a:xfrm>
            <a:off x="7360832" y="2189116"/>
            <a:ext cx="4142868" cy="3526395"/>
            <a:chOff x="6682112" y="1805999"/>
            <a:chExt cx="4142868" cy="352639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DDA5AF7-EB1E-4193-B640-6517B5B0FEE6}"/>
                </a:ext>
              </a:extLst>
            </p:cNvPr>
            <p:cNvSpPr/>
            <p:nvPr/>
          </p:nvSpPr>
          <p:spPr>
            <a:xfrm rot="16200000">
              <a:off x="5873466" y="3154675"/>
              <a:ext cx="3526395" cy="82904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Learning Algorithm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56B27D46-95B3-472A-85B2-FEBDA536E22A}"/>
                </a:ext>
              </a:extLst>
            </p:cNvPr>
            <p:cNvSpPr/>
            <p:nvPr/>
          </p:nvSpPr>
          <p:spPr>
            <a:xfrm>
              <a:off x="6682112" y="3190283"/>
              <a:ext cx="393858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BED53C5-E2C4-4861-A4A5-403FCCB97531}"/>
                </a:ext>
              </a:extLst>
            </p:cNvPr>
            <p:cNvSpPr/>
            <p:nvPr/>
          </p:nvSpPr>
          <p:spPr>
            <a:xfrm>
              <a:off x="8133151" y="3171878"/>
              <a:ext cx="431642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EBD8838-EC59-4F3A-9F7B-FACC0BB014B5}"/>
                </a:ext>
              </a:extLst>
            </p:cNvPr>
            <p:cNvSpPr/>
            <p:nvPr/>
          </p:nvSpPr>
          <p:spPr>
            <a:xfrm>
              <a:off x="8669384" y="3321103"/>
              <a:ext cx="21555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2EC7CC-FD86-4E14-8CD8-CFAD96F1F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266918"/>
              </p:ext>
            </p:extLst>
          </p:nvPr>
        </p:nvGraphicFramePr>
        <p:xfrm>
          <a:off x="4491813" y="3278682"/>
          <a:ext cx="202196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491">
                  <a:extLst>
                    <a:ext uri="{9D8B030D-6E8A-4147-A177-3AD203B41FA5}">
                      <a16:colId xmlns:a16="http://schemas.microsoft.com/office/drawing/2014/main" val="957265617"/>
                    </a:ext>
                  </a:extLst>
                </a:gridCol>
                <a:gridCol w="505491">
                  <a:extLst>
                    <a:ext uri="{9D8B030D-6E8A-4147-A177-3AD203B41FA5}">
                      <a16:colId xmlns:a16="http://schemas.microsoft.com/office/drawing/2014/main" val="1635959913"/>
                    </a:ext>
                  </a:extLst>
                </a:gridCol>
                <a:gridCol w="505491">
                  <a:extLst>
                    <a:ext uri="{9D8B030D-6E8A-4147-A177-3AD203B41FA5}">
                      <a16:colId xmlns:a16="http://schemas.microsoft.com/office/drawing/2014/main" val="2395994038"/>
                    </a:ext>
                  </a:extLst>
                </a:gridCol>
                <a:gridCol w="505491">
                  <a:extLst>
                    <a:ext uri="{9D8B030D-6E8A-4147-A177-3AD203B41FA5}">
                      <a16:colId xmlns:a16="http://schemas.microsoft.com/office/drawing/2014/main" val="4283397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2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92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93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2048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770FED6-6F9F-4E6E-8072-D7B14236C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759741"/>
              </p:ext>
            </p:extLst>
          </p:nvPr>
        </p:nvGraphicFramePr>
        <p:xfrm>
          <a:off x="6618370" y="3265580"/>
          <a:ext cx="660497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0497">
                  <a:extLst>
                    <a:ext uri="{9D8B030D-6E8A-4147-A177-3AD203B41FA5}">
                      <a16:colId xmlns:a16="http://schemas.microsoft.com/office/drawing/2014/main" val="1980535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62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91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594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91392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1A0A22A-5E49-48F6-8420-B19FD313BB16}"/>
              </a:ext>
            </a:extLst>
          </p:cNvPr>
          <p:cNvGrpSpPr/>
          <p:nvPr/>
        </p:nvGrpSpPr>
        <p:grpSpPr>
          <a:xfrm>
            <a:off x="838200" y="1446004"/>
            <a:ext cx="1399613" cy="5204266"/>
            <a:chOff x="281308" y="1517208"/>
            <a:chExt cx="1399613" cy="520426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3BAB6AF-296D-4EF1-A31B-34CEF8CD0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268" y="1517208"/>
              <a:ext cx="1381128" cy="159325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0DD5394-B851-4725-9539-579A0A542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268" y="3226893"/>
              <a:ext cx="1381653" cy="159325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F97C664-1F6F-44E5-8CD4-9B5B5A3B1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308" y="4945659"/>
              <a:ext cx="1399088" cy="1775815"/>
            </a:xfrm>
            <a:prstGeom prst="rect">
              <a:avLst/>
            </a:prstGeom>
          </p:spPr>
        </p:pic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611BB50-77B2-4400-82A1-91DF4351B9AC}"/>
              </a:ext>
            </a:extLst>
          </p:cNvPr>
          <p:cNvSpPr/>
          <p:nvPr/>
        </p:nvSpPr>
        <p:spPr>
          <a:xfrm>
            <a:off x="2492304" y="3593539"/>
            <a:ext cx="393858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608616E-E32F-4DED-8D76-E9ABC41284E5}"/>
              </a:ext>
            </a:extLst>
          </p:cNvPr>
          <p:cNvSpPr/>
          <p:nvPr/>
        </p:nvSpPr>
        <p:spPr>
          <a:xfrm>
            <a:off x="3993365" y="3632952"/>
            <a:ext cx="393858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14FB4E-80FD-456C-900A-728A99DDD5B2}"/>
              </a:ext>
            </a:extLst>
          </p:cNvPr>
          <p:cNvSpPr txBox="1"/>
          <p:nvPr/>
        </p:nvSpPr>
        <p:spPr>
          <a:xfrm>
            <a:off x="3098405" y="3039255"/>
            <a:ext cx="881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8B93DBC-5E40-4E9A-A1F2-A0177855813C}"/>
              </a:ext>
            </a:extLst>
          </p:cNvPr>
          <p:cNvSpPr/>
          <p:nvPr/>
        </p:nvSpPr>
        <p:spPr>
          <a:xfrm rot="16200000">
            <a:off x="1577721" y="3537794"/>
            <a:ext cx="3682308" cy="8290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Feature Extraction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62D26D-05B0-4E60-B94B-087B8E970213}"/>
              </a:ext>
            </a:extLst>
          </p:cNvPr>
          <p:cNvGrpSpPr/>
          <p:nvPr/>
        </p:nvGrpSpPr>
        <p:grpSpPr>
          <a:xfrm>
            <a:off x="689548" y="1274164"/>
            <a:ext cx="5239062" cy="5523875"/>
            <a:chOff x="689548" y="1274164"/>
            <a:chExt cx="5239062" cy="5523875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FD55F4F-74D4-4B47-B082-B86211E29CBC}"/>
                </a:ext>
              </a:extLst>
            </p:cNvPr>
            <p:cNvSpPr/>
            <p:nvPr/>
          </p:nvSpPr>
          <p:spPr>
            <a:xfrm>
              <a:off x="689548" y="1274164"/>
              <a:ext cx="1720791" cy="552387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39EDC5-AE14-4B90-A0F1-4EAA6B646C7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2403900" y="1676837"/>
              <a:ext cx="482262" cy="7175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A7D824-F338-4F4C-8923-B94A6A8A210B}"/>
                </a:ext>
              </a:extLst>
            </p:cNvPr>
            <p:cNvSpPr txBox="1"/>
            <p:nvPr/>
          </p:nvSpPr>
          <p:spPr>
            <a:xfrm>
              <a:off x="2886162" y="1446004"/>
              <a:ext cx="3042448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Raw data/data </a:t>
              </a:r>
              <a:r>
                <a:rPr lang="en-US" sz="2400" dirty="0" err="1">
                  <a:solidFill>
                    <a:srgbClr val="FF0000"/>
                  </a:solidFill>
                </a:rPr>
                <a:t>mentah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56B4DC-28D8-4B55-927E-B2923C5C3362}"/>
              </a:ext>
            </a:extLst>
          </p:cNvPr>
          <p:cNvGrpSpPr/>
          <p:nvPr/>
        </p:nvGrpSpPr>
        <p:grpSpPr>
          <a:xfrm>
            <a:off x="4717657" y="2010493"/>
            <a:ext cx="3078159" cy="1255087"/>
            <a:chOff x="4717657" y="2010493"/>
            <a:chExt cx="3078159" cy="125508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0AC6C11-D605-429F-9195-B135FBCD4028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4717657" y="2425992"/>
              <a:ext cx="514081" cy="839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578D5B-D440-4B7A-8905-700FCD25A783}"/>
                </a:ext>
              </a:extLst>
            </p:cNvPr>
            <p:cNvSpPr txBox="1"/>
            <p:nvPr/>
          </p:nvSpPr>
          <p:spPr>
            <a:xfrm>
              <a:off x="5231738" y="2010493"/>
              <a:ext cx="2564078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Feature Representation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04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8A143-0C2E-419D-83F5-67258E3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6DAAC8-7DA3-4162-BA17-5CAF43759D32}"/>
              </a:ext>
            </a:extLst>
          </p:cNvPr>
          <p:cNvSpPr/>
          <p:nvPr/>
        </p:nvSpPr>
        <p:spPr>
          <a:xfrm rot="16200000">
            <a:off x="-3014600" y="3003536"/>
            <a:ext cx="6878864" cy="830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/>
              <a:t>Bioinformatika</a:t>
            </a:r>
            <a:endParaRPr lang="en-US" sz="5000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37BB3C6D-2556-41EA-9FFE-18E394D2D960}"/>
              </a:ext>
            </a:extLst>
          </p:cNvPr>
          <p:cNvSpPr/>
          <p:nvPr/>
        </p:nvSpPr>
        <p:spPr>
          <a:xfrm>
            <a:off x="1304144" y="1668905"/>
            <a:ext cx="1356610" cy="11017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Biologi</a:t>
            </a:r>
            <a:endParaRPr lang="en-US" sz="3000" dirty="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7636F40-B88F-4D8B-B9C3-36A50DD62453}"/>
              </a:ext>
            </a:extLst>
          </p:cNvPr>
          <p:cNvSpPr/>
          <p:nvPr/>
        </p:nvSpPr>
        <p:spPr>
          <a:xfrm>
            <a:off x="1304144" y="4087318"/>
            <a:ext cx="1356610" cy="11017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Kimia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2608E43-C6BE-4310-9F20-6D05762F3E3A}"/>
              </a:ext>
            </a:extLst>
          </p:cNvPr>
          <p:cNvSpPr/>
          <p:nvPr/>
        </p:nvSpPr>
        <p:spPr>
          <a:xfrm>
            <a:off x="2817733" y="1621436"/>
            <a:ext cx="307299" cy="356765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895D06-4318-4BC5-9B4E-3EF5B5C0CBA3}"/>
              </a:ext>
            </a:extLst>
          </p:cNvPr>
          <p:cNvSpPr/>
          <p:nvPr/>
        </p:nvSpPr>
        <p:spPr>
          <a:xfrm>
            <a:off x="3487707" y="1016466"/>
            <a:ext cx="3045295" cy="9368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Mengumpulkan</a:t>
            </a:r>
            <a:r>
              <a:rPr lang="en-US" sz="2600" dirty="0"/>
              <a:t> &amp; </a:t>
            </a:r>
            <a:r>
              <a:rPr lang="en-US" sz="2600" dirty="0" err="1"/>
              <a:t>Mengelola</a:t>
            </a:r>
            <a:r>
              <a:rPr lang="en-US" sz="2600" dirty="0"/>
              <a:t>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489B16-7B6F-42A3-B372-3459121AE453}"/>
              </a:ext>
            </a:extLst>
          </p:cNvPr>
          <p:cNvSpPr/>
          <p:nvPr/>
        </p:nvSpPr>
        <p:spPr>
          <a:xfrm>
            <a:off x="3487706" y="2166962"/>
            <a:ext cx="3045296" cy="9368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Analisis</a:t>
            </a:r>
            <a:endParaRPr lang="en-US" sz="2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982E12-966F-446C-BAD6-C54EC29DCF4D}"/>
              </a:ext>
            </a:extLst>
          </p:cNvPr>
          <p:cNvSpPr/>
          <p:nvPr/>
        </p:nvSpPr>
        <p:spPr>
          <a:xfrm>
            <a:off x="3487706" y="3328700"/>
            <a:ext cx="3045296" cy="9368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Visualisasi</a:t>
            </a:r>
            <a:endParaRPr lang="en-US" sz="2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3EB3BB-F6CC-4D5C-86E0-7275F5176CA1}"/>
              </a:ext>
            </a:extLst>
          </p:cNvPr>
          <p:cNvSpPr/>
          <p:nvPr/>
        </p:nvSpPr>
        <p:spPr>
          <a:xfrm>
            <a:off x="3507901" y="4412989"/>
            <a:ext cx="3025101" cy="176009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Mencari</a:t>
            </a:r>
            <a:r>
              <a:rPr lang="en-US" sz="2600" dirty="0"/>
              <a:t> </a:t>
            </a:r>
            <a:r>
              <a:rPr lang="en-US" sz="2600" dirty="0" err="1"/>
              <a:t>informasi</a:t>
            </a:r>
            <a:r>
              <a:rPr lang="en-US" sz="26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Sequence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Literatur</a:t>
            </a:r>
            <a:endParaRPr lang="en-US" sz="2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282E7E-6641-44EE-A8E1-DF90A2C848D1}"/>
              </a:ext>
            </a:extLst>
          </p:cNvPr>
          <p:cNvSpPr/>
          <p:nvPr/>
        </p:nvSpPr>
        <p:spPr>
          <a:xfrm>
            <a:off x="7517976" y="131166"/>
            <a:ext cx="2725715" cy="74487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Molecular Biology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3F9279-54C0-428B-A30A-C269E07D5930}"/>
              </a:ext>
            </a:extLst>
          </p:cNvPr>
          <p:cNvSpPr/>
          <p:nvPr/>
        </p:nvSpPr>
        <p:spPr>
          <a:xfrm>
            <a:off x="7517976" y="1068050"/>
            <a:ext cx="2725715" cy="8173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Genetics and Genomics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765189-D7B0-45BE-9603-A9D84E232702}"/>
              </a:ext>
            </a:extLst>
          </p:cNvPr>
          <p:cNvSpPr/>
          <p:nvPr/>
        </p:nvSpPr>
        <p:spPr>
          <a:xfrm>
            <a:off x="7538582" y="2111299"/>
            <a:ext cx="2725715" cy="8173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Generating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5280B0B-AB3B-4D13-A2A1-5FF389880407}"/>
              </a:ext>
            </a:extLst>
          </p:cNvPr>
          <p:cNvSpPr/>
          <p:nvPr/>
        </p:nvSpPr>
        <p:spPr>
          <a:xfrm>
            <a:off x="7538582" y="3120636"/>
            <a:ext cx="2725715" cy="112819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Analysis of gene and protein expression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88929D1-2FF2-4D67-9083-360DAEF6DA01}"/>
              </a:ext>
            </a:extLst>
          </p:cNvPr>
          <p:cNvSpPr/>
          <p:nvPr/>
        </p:nvSpPr>
        <p:spPr>
          <a:xfrm>
            <a:off x="7538582" y="4407736"/>
            <a:ext cx="2725715" cy="8173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Comparison of genomic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B7970A-3583-4D3B-ADE2-798EC4EE89FA}"/>
              </a:ext>
            </a:extLst>
          </p:cNvPr>
          <p:cNvSpPr/>
          <p:nvPr/>
        </p:nvSpPr>
        <p:spPr>
          <a:xfrm>
            <a:off x="7538582" y="5419937"/>
            <a:ext cx="2725715" cy="112987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Simulation &amp; Modeling of DNA, RNA &amp; Protein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25A6D35-036D-4E36-97D9-9808CD248A04}"/>
              </a:ext>
            </a:extLst>
          </p:cNvPr>
          <p:cNvSpPr/>
          <p:nvPr/>
        </p:nvSpPr>
        <p:spPr>
          <a:xfrm>
            <a:off x="6688310" y="986852"/>
            <a:ext cx="387047" cy="5186232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4F74CA-A9EB-4872-9058-4F6C41369210}"/>
              </a:ext>
            </a:extLst>
          </p:cNvPr>
          <p:cNvGrpSpPr/>
          <p:nvPr/>
        </p:nvGrpSpPr>
        <p:grpSpPr>
          <a:xfrm>
            <a:off x="6915871" y="1748477"/>
            <a:ext cx="5155887" cy="4265585"/>
            <a:chOff x="6915871" y="1748477"/>
            <a:chExt cx="5155887" cy="426558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86C8BA7-B951-42CB-8BE2-4A48CCB1D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9761" y="1789945"/>
              <a:ext cx="5055219" cy="4164771"/>
            </a:xfrm>
            <a:prstGeom prst="rect">
              <a:avLst/>
            </a:prstGeom>
          </p:spPr>
        </p:pic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B5A9BCF7-F467-4821-B8C6-5DB9E5E66232}"/>
                </a:ext>
              </a:extLst>
            </p:cNvPr>
            <p:cNvSpPr/>
            <p:nvPr/>
          </p:nvSpPr>
          <p:spPr>
            <a:xfrm>
              <a:off x="6915871" y="1748477"/>
              <a:ext cx="5155887" cy="4265585"/>
            </a:xfrm>
            <a:prstGeom prst="wedgeRectCallout">
              <a:avLst>
                <a:gd name="adj1" fmla="val -56303"/>
                <a:gd name="adj2" fmla="val -4842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A2DA298-A235-4286-8D1F-A85E0B8EF2C3}"/>
              </a:ext>
            </a:extLst>
          </p:cNvPr>
          <p:cNvGrpSpPr/>
          <p:nvPr/>
        </p:nvGrpSpPr>
        <p:grpSpPr>
          <a:xfrm>
            <a:off x="3170808" y="0"/>
            <a:ext cx="8900950" cy="4265585"/>
            <a:chOff x="3170808" y="0"/>
            <a:chExt cx="8900950" cy="426558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19E38E-4D38-49B6-AD45-0DF6778F14F5}"/>
                </a:ext>
              </a:extLst>
            </p:cNvPr>
            <p:cNvGrpSpPr/>
            <p:nvPr/>
          </p:nvGrpSpPr>
          <p:grpSpPr>
            <a:xfrm>
              <a:off x="6895676" y="0"/>
              <a:ext cx="5176082" cy="4265585"/>
              <a:chOff x="6895676" y="0"/>
              <a:chExt cx="5176082" cy="426558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2600749-0815-4AE9-9182-1167E6B0B5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6205" y="114419"/>
                <a:ext cx="5055219" cy="4098447"/>
              </a:xfrm>
              <a:prstGeom prst="rect">
                <a:avLst/>
              </a:prstGeom>
            </p:spPr>
          </p:pic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1A8285F-D035-43E3-A24C-3033D66B235A}"/>
                  </a:ext>
                </a:extLst>
              </p:cNvPr>
              <p:cNvSpPr/>
              <p:nvPr/>
            </p:nvSpPr>
            <p:spPr>
              <a:xfrm>
                <a:off x="6895676" y="0"/>
                <a:ext cx="5176082" cy="4265585"/>
              </a:xfrm>
              <a:prstGeom prst="wedgeRectCallout">
                <a:avLst>
                  <a:gd name="adj1" fmla="val -56651"/>
                  <a:gd name="adj2" fmla="val -14987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5E08564-BEA2-4969-9753-61A6BB4AFDD3}"/>
                </a:ext>
              </a:extLst>
            </p:cNvPr>
            <p:cNvGrpSpPr/>
            <p:nvPr/>
          </p:nvGrpSpPr>
          <p:grpSpPr>
            <a:xfrm>
              <a:off x="3170808" y="97416"/>
              <a:ext cx="4194727" cy="830997"/>
              <a:chOff x="-417349" y="226409"/>
              <a:chExt cx="4168393" cy="935899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D0DAAF2-C3C6-429B-9B01-D72732FD326C}"/>
                  </a:ext>
                </a:extLst>
              </p:cNvPr>
              <p:cNvCxnSpPr>
                <a:cxnSpLocks/>
                <a:endCxn id="27" idx="3"/>
              </p:cNvCxnSpPr>
              <p:nvPr/>
            </p:nvCxnSpPr>
            <p:spPr>
              <a:xfrm flipH="1" flipV="1">
                <a:off x="2523553" y="694359"/>
                <a:ext cx="1227491" cy="21800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56AFAC-CEF4-4622-AC16-F7283E57CDDD}"/>
                  </a:ext>
                </a:extLst>
              </p:cNvPr>
              <p:cNvSpPr txBox="1"/>
              <p:nvPr/>
            </p:nvSpPr>
            <p:spPr>
              <a:xfrm>
                <a:off x="-417349" y="226409"/>
                <a:ext cx="2940902" cy="9358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/>
                  <a:t>Biaya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percobaan</a:t>
                </a:r>
                <a:r>
                  <a:rPr lang="en-US" sz="2400" dirty="0"/>
                  <a:t> lab yang mahal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259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8" grpId="0" animBg="1"/>
      <p:bldP spid="9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683F-3EB6-40D1-A749-CE968888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 Extraction: </a:t>
            </a:r>
            <a:br>
              <a:rPr lang="en-US" dirty="0"/>
            </a:b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Pelajar</a:t>
            </a:r>
            <a:r>
              <a:rPr lang="en-US" dirty="0"/>
              <a:t> </a:t>
            </a:r>
            <a:r>
              <a:rPr lang="en-US" dirty="0" err="1"/>
              <a:t>Teladan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D0A0B-9BD2-4D4E-B08B-7062E99A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1D801-0845-4116-9C43-C51B09047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8360"/>
            <a:ext cx="2143125" cy="21431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EB0FC73-ECFF-42D3-8B2A-639923B14DCE}"/>
              </a:ext>
            </a:extLst>
          </p:cNvPr>
          <p:cNvSpPr/>
          <p:nvPr/>
        </p:nvSpPr>
        <p:spPr>
          <a:xfrm>
            <a:off x="3107299" y="3253989"/>
            <a:ext cx="393858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489E25-C18F-4CB2-8B22-8857B0B2D23A}"/>
              </a:ext>
            </a:extLst>
          </p:cNvPr>
          <p:cNvSpPr/>
          <p:nvPr/>
        </p:nvSpPr>
        <p:spPr>
          <a:xfrm>
            <a:off x="4566584" y="2387094"/>
            <a:ext cx="393858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E148C1-3D77-4B5C-9C08-8AE24A831984}"/>
              </a:ext>
            </a:extLst>
          </p:cNvPr>
          <p:cNvSpPr/>
          <p:nvPr/>
        </p:nvSpPr>
        <p:spPr>
          <a:xfrm rot="16200000">
            <a:off x="2192716" y="3198244"/>
            <a:ext cx="3682308" cy="82904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Feature Extraction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9041736-6A1A-40F0-A81C-CA5E034C9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387314"/>
              </p:ext>
            </p:extLst>
          </p:nvPr>
        </p:nvGraphicFramePr>
        <p:xfrm>
          <a:off x="5120410" y="2151509"/>
          <a:ext cx="3949447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197">
                  <a:extLst>
                    <a:ext uri="{9D8B030D-6E8A-4147-A177-3AD203B41FA5}">
                      <a16:colId xmlns:a16="http://schemas.microsoft.com/office/drawing/2014/main" val="66754477"/>
                    </a:ext>
                  </a:extLst>
                </a:gridCol>
                <a:gridCol w="833480">
                  <a:extLst>
                    <a:ext uri="{9D8B030D-6E8A-4147-A177-3AD203B41FA5}">
                      <a16:colId xmlns:a16="http://schemas.microsoft.com/office/drawing/2014/main" val="3870741503"/>
                    </a:ext>
                  </a:extLst>
                </a:gridCol>
                <a:gridCol w="1480842">
                  <a:extLst>
                    <a:ext uri="{9D8B030D-6E8A-4147-A177-3AD203B41FA5}">
                      <a16:colId xmlns:a16="http://schemas.microsoft.com/office/drawing/2014/main" val="982538713"/>
                    </a:ext>
                  </a:extLst>
                </a:gridCol>
                <a:gridCol w="784928">
                  <a:extLst>
                    <a:ext uri="{9D8B030D-6E8A-4147-A177-3AD203B41FA5}">
                      <a16:colId xmlns:a16="http://schemas.microsoft.com/office/drawing/2014/main" val="2247381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Tinggi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Berat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Warna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Kulit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55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3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457763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C77A52F2-33BE-4354-A0F4-35F76092DA7D}"/>
              </a:ext>
            </a:extLst>
          </p:cNvPr>
          <p:cNvSpPr/>
          <p:nvPr/>
        </p:nvSpPr>
        <p:spPr>
          <a:xfrm>
            <a:off x="4566584" y="4012244"/>
            <a:ext cx="393858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9F694AD-4176-472C-8BD9-206AE7165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332314"/>
              </p:ext>
            </p:extLst>
          </p:nvPr>
        </p:nvGraphicFramePr>
        <p:xfrm>
          <a:off x="5120410" y="3776659"/>
          <a:ext cx="3949447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0197">
                  <a:extLst>
                    <a:ext uri="{9D8B030D-6E8A-4147-A177-3AD203B41FA5}">
                      <a16:colId xmlns:a16="http://schemas.microsoft.com/office/drawing/2014/main" val="66754477"/>
                    </a:ext>
                  </a:extLst>
                </a:gridCol>
                <a:gridCol w="1126108">
                  <a:extLst>
                    <a:ext uri="{9D8B030D-6E8A-4147-A177-3AD203B41FA5}">
                      <a16:colId xmlns:a16="http://schemas.microsoft.com/office/drawing/2014/main" val="3870741503"/>
                    </a:ext>
                  </a:extLst>
                </a:gridCol>
                <a:gridCol w="1188214">
                  <a:extLst>
                    <a:ext uri="{9D8B030D-6E8A-4147-A177-3AD203B41FA5}">
                      <a16:colId xmlns:a16="http://schemas.microsoft.com/office/drawing/2014/main" val="982538713"/>
                    </a:ext>
                  </a:extLst>
                </a:gridCol>
                <a:gridCol w="784928">
                  <a:extLst>
                    <a:ext uri="{9D8B030D-6E8A-4147-A177-3AD203B41FA5}">
                      <a16:colId xmlns:a16="http://schemas.microsoft.com/office/drawing/2014/main" val="2247381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IPK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Prestasi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55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38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457763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B9ACB8AA-C5B0-4BB0-B594-C1478E52FFBC}"/>
              </a:ext>
            </a:extLst>
          </p:cNvPr>
          <p:cNvGrpSpPr/>
          <p:nvPr/>
        </p:nvGrpSpPr>
        <p:grpSpPr>
          <a:xfrm>
            <a:off x="9157264" y="1746724"/>
            <a:ext cx="2415610" cy="3526395"/>
            <a:chOff x="6682112" y="1805999"/>
            <a:chExt cx="2415610" cy="35263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65FED54-AF82-48FA-948F-CBDCE12E16B3}"/>
                </a:ext>
              </a:extLst>
            </p:cNvPr>
            <p:cNvSpPr/>
            <p:nvPr/>
          </p:nvSpPr>
          <p:spPr>
            <a:xfrm rot="16200000">
              <a:off x="5873466" y="3154675"/>
              <a:ext cx="3526395" cy="82904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Learning Algorithm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8AEAFB4E-EB46-402A-964A-686C0C0E98DF}"/>
                </a:ext>
              </a:extLst>
            </p:cNvPr>
            <p:cNvSpPr/>
            <p:nvPr/>
          </p:nvSpPr>
          <p:spPr>
            <a:xfrm>
              <a:off x="6682112" y="3190283"/>
              <a:ext cx="393858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6637DC2-C87A-4685-A5F8-FB6CC2082739}"/>
                </a:ext>
              </a:extLst>
            </p:cNvPr>
            <p:cNvSpPr/>
            <p:nvPr/>
          </p:nvSpPr>
          <p:spPr>
            <a:xfrm>
              <a:off x="8133151" y="3171878"/>
              <a:ext cx="431642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1DF2FAF-E5AC-4621-8601-697E9B44BA27}"/>
                </a:ext>
              </a:extLst>
            </p:cNvPr>
            <p:cNvSpPr/>
            <p:nvPr/>
          </p:nvSpPr>
          <p:spPr>
            <a:xfrm rot="16200000">
              <a:off x="7810374" y="3368561"/>
              <a:ext cx="21555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</p:grpSp>
      <p:sp>
        <p:nvSpPr>
          <p:cNvPr id="17" name="&quot;Not Allowed&quot; Symbol 16">
            <a:extLst>
              <a:ext uri="{FF2B5EF4-FFF2-40B4-BE49-F238E27FC236}">
                <a16:creationId xmlns:a16="http://schemas.microsoft.com/office/drawing/2014/main" id="{8B422E81-450B-44CA-BC25-7574D7B225E5}"/>
              </a:ext>
            </a:extLst>
          </p:cNvPr>
          <p:cNvSpPr/>
          <p:nvPr/>
        </p:nvSpPr>
        <p:spPr>
          <a:xfrm>
            <a:off x="6489213" y="2151509"/>
            <a:ext cx="1167259" cy="1167259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350656-2F89-45CA-BE52-B60F81033212}"/>
              </a:ext>
            </a:extLst>
          </p:cNvPr>
          <p:cNvGrpSpPr/>
          <p:nvPr/>
        </p:nvGrpSpPr>
        <p:grpSpPr>
          <a:xfrm>
            <a:off x="4033870" y="5453920"/>
            <a:ext cx="6642279" cy="1194855"/>
            <a:chOff x="5151527" y="5100331"/>
            <a:chExt cx="5524622" cy="154844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97214BC-2315-423D-A649-66F49B159BB1}"/>
                </a:ext>
              </a:extLst>
            </p:cNvPr>
            <p:cNvCxnSpPr>
              <a:cxnSpLocks/>
              <a:stCxn id="8" idx="1"/>
              <a:endCxn id="19" idx="1"/>
            </p:cNvCxnSpPr>
            <p:nvPr/>
          </p:nvCxnSpPr>
          <p:spPr>
            <a:xfrm>
              <a:off x="5151527" y="5100331"/>
              <a:ext cx="1267744" cy="9482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CBC1B2-BBEF-458A-9613-102A6E26A80F}"/>
                </a:ext>
              </a:extLst>
            </p:cNvPr>
            <p:cNvSpPr txBox="1"/>
            <p:nvPr/>
          </p:nvSpPr>
          <p:spPr>
            <a:xfrm>
              <a:off x="6419271" y="5448444"/>
              <a:ext cx="4256878" cy="1200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Proses feature extraction yang </a:t>
              </a:r>
              <a:r>
                <a:rPr lang="en-US" sz="2400" dirty="0" err="1">
                  <a:solidFill>
                    <a:srgbClr val="FF0000"/>
                  </a:solidFill>
                </a:rPr>
                <a:t>baik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dapat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meningkatkan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kinerja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algoritma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93D42A93-46E7-4FF4-B00D-CA5B82B62E1D}"/>
              </a:ext>
            </a:extLst>
          </p:cNvPr>
          <p:cNvSpPr txBox="1"/>
          <p:nvPr/>
        </p:nvSpPr>
        <p:spPr>
          <a:xfrm>
            <a:off x="9186955" y="2890564"/>
            <a:ext cx="3980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0683F-3EB6-40D1-A749-CE968888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 Extraction: </a:t>
            </a:r>
            <a:br>
              <a:rPr lang="en-US" dirty="0"/>
            </a:b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Pelajar</a:t>
            </a:r>
            <a:r>
              <a:rPr lang="en-US" dirty="0"/>
              <a:t> </a:t>
            </a:r>
            <a:r>
              <a:rPr lang="en-US" dirty="0" err="1"/>
              <a:t>Teladan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D0A0B-9BD2-4D4E-B08B-7062E99A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489E25-C18F-4CB2-8B22-8857B0B2D23A}"/>
              </a:ext>
            </a:extLst>
          </p:cNvPr>
          <p:cNvSpPr/>
          <p:nvPr/>
        </p:nvSpPr>
        <p:spPr>
          <a:xfrm>
            <a:off x="2819678" y="3324483"/>
            <a:ext cx="208617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BE918F-BA54-4D52-A7AD-7E477E25813B}"/>
              </a:ext>
            </a:extLst>
          </p:cNvPr>
          <p:cNvGrpSpPr/>
          <p:nvPr/>
        </p:nvGrpSpPr>
        <p:grpSpPr>
          <a:xfrm>
            <a:off x="389948" y="1832186"/>
            <a:ext cx="2324761" cy="3682308"/>
            <a:chOff x="1648429" y="1771611"/>
            <a:chExt cx="2324761" cy="36823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11D801-0845-4116-9C43-C51B09047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8429" y="2947532"/>
              <a:ext cx="1325563" cy="1325563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5EB0FC73-ECFF-42D3-8B2A-639923B14DCE}"/>
                </a:ext>
              </a:extLst>
            </p:cNvPr>
            <p:cNvSpPr/>
            <p:nvPr/>
          </p:nvSpPr>
          <p:spPr>
            <a:xfrm>
              <a:off x="3058747" y="3253989"/>
              <a:ext cx="247019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1E148C1-3D77-4B5C-9C08-8AE24A831984}"/>
                </a:ext>
              </a:extLst>
            </p:cNvPr>
            <p:cNvSpPr/>
            <p:nvPr/>
          </p:nvSpPr>
          <p:spPr>
            <a:xfrm rot="16200000">
              <a:off x="1849920" y="3330648"/>
              <a:ext cx="3682308" cy="56423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Feature Extraction</a:t>
              </a:r>
            </a:p>
          </p:txBody>
        </p:sp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05F6901-0E1A-4A67-A148-8134405EB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179484"/>
              </p:ext>
            </p:extLst>
          </p:nvPr>
        </p:nvGraphicFramePr>
        <p:xfrm>
          <a:off x="3125399" y="3070100"/>
          <a:ext cx="5720301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186">
                  <a:extLst>
                    <a:ext uri="{9D8B030D-6E8A-4147-A177-3AD203B41FA5}">
                      <a16:colId xmlns:a16="http://schemas.microsoft.com/office/drawing/2014/main" val="4280150336"/>
                    </a:ext>
                  </a:extLst>
                </a:gridCol>
                <a:gridCol w="817186">
                  <a:extLst>
                    <a:ext uri="{9D8B030D-6E8A-4147-A177-3AD203B41FA5}">
                      <a16:colId xmlns:a16="http://schemas.microsoft.com/office/drawing/2014/main" val="3428008515"/>
                    </a:ext>
                  </a:extLst>
                </a:gridCol>
                <a:gridCol w="817186">
                  <a:extLst>
                    <a:ext uri="{9D8B030D-6E8A-4147-A177-3AD203B41FA5}">
                      <a16:colId xmlns:a16="http://schemas.microsoft.com/office/drawing/2014/main" val="2668466188"/>
                    </a:ext>
                  </a:extLst>
                </a:gridCol>
                <a:gridCol w="655155">
                  <a:extLst>
                    <a:ext uri="{9D8B030D-6E8A-4147-A177-3AD203B41FA5}">
                      <a16:colId xmlns:a16="http://schemas.microsoft.com/office/drawing/2014/main" val="3189129129"/>
                    </a:ext>
                  </a:extLst>
                </a:gridCol>
                <a:gridCol w="979216">
                  <a:extLst>
                    <a:ext uri="{9D8B030D-6E8A-4147-A177-3AD203B41FA5}">
                      <a16:colId xmlns:a16="http://schemas.microsoft.com/office/drawing/2014/main" val="2385740170"/>
                    </a:ext>
                  </a:extLst>
                </a:gridCol>
                <a:gridCol w="817186">
                  <a:extLst>
                    <a:ext uri="{9D8B030D-6E8A-4147-A177-3AD203B41FA5}">
                      <a16:colId xmlns:a16="http://schemas.microsoft.com/office/drawing/2014/main" val="1500715908"/>
                    </a:ext>
                  </a:extLst>
                </a:gridCol>
                <a:gridCol w="817186">
                  <a:extLst>
                    <a:ext uri="{9D8B030D-6E8A-4147-A177-3AD203B41FA5}">
                      <a16:colId xmlns:a16="http://schemas.microsoft.com/office/drawing/2014/main" val="39808424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Tinggi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Berat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Warna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Kulit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Prestasi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58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237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624130"/>
                  </a:ext>
                </a:extLst>
              </a:tr>
            </a:tbl>
          </a:graphicData>
        </a:graphic>
      </p:graphicFrame>
      <p:sp>
        <p:nvSpPr>
          <p:cNvPr id="22" name="Arrow: Right 21">
            <a:extLst>
              <a:ext uri="{FF2B5EF4-FFF2-40B4-BE49-F238E27FC236}">
                <a16:creationId xmlns:a16="http://schemas.microsoft.com/office/drawing/2014/main" id="{C56BFCC1-3D82-454B-BA47-FC61D295F30C}"/>
              </a:ext>
            </a:extLst>
          </p:cNvPr>
          <p:cNvSpPr/>
          <p:nvPr/>
        </p:nvSpPr>
        <p:spPr>
          <a:xfrm>
            <a:off x="8942629" y="3314564"/>
            <a:ext cx="247019" cy="7175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22E9F91-8188-4D32-8504-A45C8BF575A4}"/>
              </a:ext>
            </a:extLst>
          </p:cNvPr>
          <p:cNvSpPr/>
          <p:nvPr/>
        </p:nvSpPr>
        <p:spPr>
          <a:xfrm rot="16200000">
            <a:off x="7732364" y="3376279"/>
            <a:ext cx="3682308" cy="5642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Feature Selection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B990C1-94F0-4F6A-B33A-1063151DC2C8}"/>
              </a:ext>
            </a:extLst>
          </p:cNvPr>
          <p:cNvGrpSpPr/>
          <p:nvPr/>
        </p:nvGrpSpPr>
        <p:grpSpPr>
          <a:xfrm>
            <a:off x="9982200" y="1832184"/>
            <a:ext cx="1815970" cy="3667365"/>
            <a:chOff x="6682112" y="1665028"/>
            <a:chExt cx="1815970" cy="366736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10D1607-D730-4897-8940-F3EF5CEE8734}"/>
                </a:ext>
              </a:extLst>
            </p:cNvPr>
            <p:cNvSpPr/>
            <p:nvPr/>
          </p:nvSpPr>
          <p:spPr>
            <a:xfrm rot="16200000">
              <a:off x="5472171" y="3216593"/>
              <a:ext cx="3667365" cy="56423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Learning Algorithm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6BC261B7-3C27-4ABA-A315-65E819E518A9}"/>
                </a:ext>
              </a:extLst>
            </p:cNvPr>
            <p:cNvSpPr/>
            <p:nvPr/>
          </p:nvSpPr>
          <p:spPr>
            <a:xfrm>
              <a:off x="6682112" y="3190283"/>
              <a:ext cx="215058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9816135-3A07-4F0F-9BFF-0F7784CF064D}"/>
                </a:ext>
              </a:extLst>
            </p:cNvPr>
            <p:cNvSpPr/>
            <p:nvPr/>
          </p:nvSpPr>
          <p:spPr>
            <a:xfrm>
              <a:off x="7695429" y="3180241"/>
              <a:ext cx="270264" cy="71755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7B20997-C18B-404E-A3FA-664BB59070C6}"/>
                </a:ext>
              </a:extLst>
            </p:cNvPr>
            <p:cNvSpPr/>
            <p:nvPr/>
          </p:nvSpPr>
          <p:spPr>
            <a:xfrm rot="16200000">
              <a:off x="7210734" y="3444903"/>
              <a:ext cx="21555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99B186-771A-4A7F-A61D-BC0F2B7C2D74}"/>
              </a:ext>
            </a:extLst>
          </p:cNvPr>
          <p:cNvGrpSpPr/>
          <p:nvPr/>
        </p:nvGrpSpPr>
        <p:grpSpPr>
          <a:xfrm>
            <a:off x="3182898" y="5392193"/>
            <a:ext cx="6390621" cy="830997"/>
            <a:chOff x="5058656" y="5448444"/>
            <a:chExt cx="6390621" cy="83099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47FCEFB-796A-4696-BD96-F95065AC1144}"/>
                </a:ext>
              </a:extLst>
            </p:cNvPr>
            <p:cNvCxnSpPr>
              <a:cxnSpLocks/>
              <a:stCxn id="32" idx="3"/>
              <a:endCxn id="24" idx="1"/>
            </p:cNvCxnSpPr>
            <p:nvPr/>
          </p:nvCxnSpPr>
          <p:spPr>
            <a:xfrm flipV="1">
              <a:off x="10676149" y="5555801"/>
              <a:ext cx="773128" cy="3081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29EF1D-C810-4F6A-A68D-138B91F88D64}"/>
                </a:ext>
              </a:extLst>
            </p:cNvPr>
            <p:cNvSpPr txBox="1"/>
            <p:nvPr/>
          </p:nvSpPr>
          <p:spPr>
            <a:xfrm>
              <a:off x="5058656" y="5448444"/>
              <a:ext cx="5617493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Feature selection </a:t>
              </a:r>
              <a:r>
                <a:rPr lang="en-US" sz="2400" dirty="0" err="1">
                  <a:solidFill>
                    <a:srgbClr val="FF0000"/>
                  </a:solidFill>
                </a:rPr>
                <a:t>memilih</a:t>
              </a:r>
              <a:r>
                <a:rPr lang="en-US" sz="2400" dirty="0">
                  <a:solidFill>
                    <a:srgbClr val="FF0000"/>
                  </a:solidFill>
                </a:rPr>
                <a:t> feature </a:t>
              </a:r>
              <a:r>
                <a:rPr lang="en-US" sz="2400" dirty="0" err="1">
                  <a:solidFill>
                    <a:srgbClr val="FF0000"/>
                  </a:solidFill>
                </a:rPr>
                <a:t>penting</a:t>
              </a:r>
              <a:r>
                <a:rPr lang="en-US" sz="2400" dirty="0">
                  <a:solidFill>
                    <a:srgbClr val="FF0000"/>
                  </a:solidFill>
                </a:rPr>
                <a:t> yang </a:t>
              </a:r>
              <a:r>
                <a:rPr lang="en-US" sz="2400" dirty="0" err="1">
                  <a:solidFill>
                    <a:srgbClr val="FF0000"/>
                  </a:solidFill>
                </a:rPr>
                <a:t>dapat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meningkatkan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kinerja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algoritma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84C143-E360-4866-82DC-06D483180B65}"/>
              </a:ext>
            </a:extLst>
          </p:cNvPr>
          <p:cNvGrpSpPr/>
          <p:nvPr/>
        </p:nvGrpSpPr>
        <p:grpSpPr>
          <a:xfrm>
            <a:off x="3028295" y="1779085"/>
            <a:ext cx="5963091" cy="2833375"/>
            <a:chOff x="3028295" y="1779085"/>
            <a:chExt cx="5963091" cy="28333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2DD4687-41EA-4926-979A-5561E3B64803}"/>
                </a:ext>
              </a:extLst>
            </p:cNvPr>
            <p:cNvGrpSpPr/>
            <p:nvPr/>
          </p:nvGrpSpPr>
          <p:grpSpPr>
            <a:xfrm>
              <a:off x="4330176" y="1779085"/>
              <a:ext cx="4661210" cy="1111479"/>
              <a:chOff x="6014939" y="5448444"/>
              <a:chExt cx="4661210" cy="1111479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C1FB2CD-673B-4EC5-93D9-B4826CD5BC22}"/>
                  </a:ext>
                </a:extLst>
              </p:cNvPr>
              <p:cNvCxnSpPr>
                <a:cxnSpLocks/>
                <a:stCxn id="37" idx="1"/>
                <a:endCxn id="40" idx="0"/>
              </p:cNvCxnSpPr>
              <p:nvPr/>
            </p:nvCxnSpPr>
            <p:spPr>
              <a:xfrm flipH="1">
                <a:off x="6014939" y="5863943"/>
                <a:ext cx="404332" cy="69598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9D1D1C-D3AA-4A90-B586-371628D70C8A}"/>
                  </a:ext>
                </a:extLst>
              </p:cNvPr>
              <p:cNvSpPr txBox="1"/>
              <p:nvPr/>
            </p:nvSpPr>
            <p:spPr>
              <a:xfrm>
                <a:off x="6419271" y="5448444"/>
                <a:ext cx="4256878" cy="8309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solidFill>
                      <a:srgbClr val="FF0000"/>
                    </a:solidFill>
                  </a:rPr>
                  <a:t>Terdapat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feature-feature yang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tidak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diperlukan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BCA4718-CCB2-4B9C-AFA3-7537FF368514}"/>
                </a:ext>
              </a:extLst>
            </p:cNvPr>
            <p:cNvSpPr/>
            <p:nvPr/>
          </p:nvSpPr>
          <p:spPr>
            <a:xfrm>
              <a:off x="3028295" y="2890564"/>
              <a:ext cx="2603762" cy="172189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722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71180-4EA4-4FD1-8DA0-C657B62C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5F76A-F162-4814-B4D6-32BF324E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Penerapan</a:t>
            </a:r>
            <a:r>
              <a:rPr lang="en-US" b="1" dirty="0">
                <a:solidFill>
                  <a:schemeClr val="bg1"/>
                </a:solidFill>
              </a:rPr>
              <a:t> Machine Learning pada </a:t>
            </a:r>
            <a:r>
              <a:rPr lang="en-US" b="1" dirty="0" err="1">
                <a:solidFill>
                  <a:schemeClr val="bg1"/>
                </a:solidFill>
              </a:rPr>
              <a:t>Bioinformatika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A21E8E-EB32-4014-A394-05D41ADC0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F958C-30DA-4A1E-A972-A06881B0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3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8A143-0C2E-419D-83F5-67258E3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43</a:t>
            </a:fld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37BB3C6D-2556-41EA-9FFE-18E394D2D960}"/>
              </a:ext>
            </a:extLst>
          </p:cNvPr>
          <p:cNvSpPr/>
          <p:nvPr/>
        </p:nvSpPr>
        <p:spPr>
          <a:xfrm>
            <a:off x="203627" y="2146334"/>
            <a:ext cx="1356610" cy="11017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Text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7636F40-B88F-4D8B-B9C3-36A50DD62453}"/>
              </a:ext>
            </a:extLst>
          </p:cNvPr>
          <p:cNvSpPr/>
          <p:nvPr/>
        </p:nvSpPr>
        <p:spPr>
          <a:xfrm>
            <a:off x="203627" y="3477551"/>
            <a:ext cx="1356610" cy="11017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Image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F998BF-51E1-4C49-BE23-AE578E6A271A}"/>
              </a:ext>
            </a:extLst>
          </p:cNvPr>
          <p:cNvSpPr/>
          <p:nvPr/>
        </p:nvSpPr>
        <p:spPr>
          <a:xfrm>
            <a:off x="2352647" y="2963503"/>
            <a:ext cx="2186985" cy="102809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Feature Extraction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861605-3C20-486C-A34A-6F2AC144D1C2}"/>
              </a:ext>
            </a:extLst>
          </p:cNvPr>
          <p:cNvSpPr/>
          <p:nvPr/>
        </p:nvSpPr>
        <p:spPr>
          <a:xfrm>
            <a:off x="5332042" y="3010031"/>
            <a:ext cx="2186985" cy="102809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Learning Algorithm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F4FD50D2-12F9-4B28-A40C-C684DC68037F}"/>
              </a:ext>
            </a:extLst>
          </p:cNvPr>
          <p:cNvSpPr/>
          <p:nvPr/>
        </p:nvSpPr>
        <p:spPr>
          <a:xfrm>
            <a:off x="1664366" y="2889823"/>
            <a:ext cx="584152" cy="1101777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EBE63E6D-A86A-4C93-AF83-238222A6E1BA}"/>
              </a:ext>
            </a:extLst>
          </p:cNvPr>
          <p:cNvSpPr/>
          <p:nvPr/>
        </p:nvSpPr>
        <p:spPr>
          <a:xfrm>
            <a:off x="4643761" y="2936351"/>
            <a:ext cx="584152" cy="1101777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22200-9879-43BD-A5C5-8D0CDFDC11D2}"/>
              </a:ext>
            </a:extLst>
          </p:cNvPr>
          <p:cNvSpPr txBox="1"/>
          <p:nvPr/>
        </p:nvSpPr>
        <p:spPr>
          <a:xfrm>
            <a:off x="7816763" y="1139937"/>
            <a:ext cx="437523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Supervised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 Function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Protein Function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Splice Site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RNA Structure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Protein-Protein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Protein Location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Breast Cancer Image 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320926-53E0-4DE1-A2C3-CF29415A4A03}"/>
              </a:ext>
            </a:extLst>
          </p:cNvPr>
          <p:cNvSpPr txBox="1"/>
          <p:nvPr/>
        </p:nvSpPr>
        <p:spPr>
          <a:xfrm>
            <a:off x="7816763" y="4444123"/>
            <a:ext cx="3866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Unsupervised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 &amp; Protein Annotation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Phylogenetic tree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FEAEFD-1516-4387-A916-510C1DEB998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519027" y="1302818"/>
            <a:ext cx="354523" cy="22212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ABFC70-7C8E-4932-910E-FA42EDF2F5B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519027" y="3524080"/>
            <a:ext cx="354523" cy="11288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956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B2161-5D60-43F4-B43B-F9A66FC5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44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DE2CB-0703-41EE-8E69-4AD754B0F920}"/>
              </a:ext>
            </a:extLst>
          </p:cNvPr>
          <p:cNvSpPr/>
          <p:nvPr/>
        </p:nvSpPr>
        <p:spPr>
          <a:xfrm rot="16200000">
            <a:off x="-3014600" y="3003536"/>
            <a:ext cx="6878864" cy="830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Machine Learning  pada </a:t>
            </a:r>
            <a:r>
              <a:rPr lang="en-US" sz="3200" dirty="0" err="1"/>
              <a:t>Bioinformatika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C8605B-4895-4A58-AFB4-86C5E1DDFDFE}"/>
              </a:ext>
            </a:extLst>
          </p:cNvPr>
          <p:cNvSpPr/>
          <p:nvPr/>
        </p:nvSpPr>
        <p:spPr>
          <a:xfrm>
            <a:off x="2633681" y="844370"/>
            <a:ext cx="6703266" cy="172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/>
              <a:t>GENOMICS</a:t>
            </a:r>
          </a:p>
          <a:p>
            <a:pPr algn="r"/>
            <a:endParaRPr lang="en-US" sz="2800" dirty="0"/>
          </a:p>
          <a:p>
            <a:pPr algn="r"/>
            <a:endParaRPr lang="en-US" sz="2800" dirty="0"/>
          </a:p>
          <a:p>
            <a:pPr algn="r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F02A31-CE81-437F-BE3F-2002D05C21A6}"/>
              </a:ext>
            </a:extLst>
          </p:cNvPr>
          <p:cNvSpPr/>
          <p:nvPr/>
        </p:nvSpPr>
        <p:spPr>
          <a:xfrm>
            <a:off x="2633681" y="2786902"/>
            <a:ext cx="6672529" cy="16526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800" dirty="0"/>
          </a:p>
          <a:p>
            <a:pPr algn="r"/>
            <a:endParaRPr lang="en-US" sz="2800" dirty="0"/>
          </a:p>
          <a:p>
            <a:pPr algn="r"/>
            <a:r>
              <a:rPr lang="en-US" sz="2800" b="1" dirty="0"/>
              <a:t>PROTEOMICS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BCA4D-626B-4E86-A9F6-3CDE357FDE89}"/>
              </a:ext>
            </a:extLst>
          </p:cNvPr>
          <p:cNvSpPr/>
          <p:nvPr/>
        </p:nvSpPr>
        <p:spPr>
          <a:xfrm>
            <a:off x="9496569" y="1820584"/>
            <a:ext cx="2428484" cy="12788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/>
              <a:t>SYSTEM BIOLOGY</a:t>
            </a:r>
          </a:p>
          <a:p>
            <a:endParaRPr lang="en-US" sz="2200" b="1" dirty="0"/>
          </a:p>
          <a:p>
            <a:endParaRPr lang="en-US" sz="2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AA1C4-3925-4F1A-A832-908C52F7923C}"/>
              </a:ext>
            </a:extLst>
          </p:cNvPr>
          <p:cNvSpPr/>
          <p:nvPr/>
        </p:nvSpPr>
        <p:spPr>
          <a:xfrm rot="16200000">
            <a:off x="8852605" y="3555726"/>
            <a:ext cx="3716410" cy="20477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  <a:p>
            <a:pPr algn="r"/>
            <a:endParaRPr lang="en-US" sz="2800" dirty="0">
              <a:solidFill>
                <a:schemeClr val="tx1"/>
              </a:solidFill>
            </a:endParaRPr>
          </a:p>
          <a:p>
            <a:pPr algn="r"/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MICROARRAY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0EDD7-1725-43F7-8C0D-152DA17AB115}"/>
              </a:ext>
            </a:extLst>
          </p:cNvPr>
          <p:cNvSpPr/>
          <p:nvPr/>
        </p:nvSpPr>
        <p:spPr>
          <a:xfrm>
            <a:off x="997574" y="186997"/>
            <a:ext cx="2741533" cy="1633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EVOLUTION</a:t>
            </a:r>
          </a:p>
          <a:p>
            <a:pPr algn="r"/>
            <a:endParaRPr lang="en-US" sz="2800" dirty="0">
              <a:solidFill>
                <a:schemeClr val="tx1"/>
              </a:solidFill>
            </a:endParaRPr>
          </a:p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D058D-CA6B-4C68-944F-F1F5F4B2EC54}"/>
              </a:ext>
            </a:extLst>
          </p:cNvPr>
          <p:cNvSpPr/>
          <p:nvPr/>
        </p:nvSpPr>
        <p:spPr>
          <a:xfrm rot="16200000">
            <a:off x="1450315" y="1506043"/>
            <a:ext cx="1829002" cy="27415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1"/>
                </a:solidFill>
              </a:rPr>
              <a:t>TEXT MINING</a:t>
            </a:r>
          </a:p>
          <a:p>
            <a:endParaRPr lang="en-US" sz="2200" b="1" dirty="0">
              <a:solidFill>
                <a:schemeClr val="tx1"/>
              </a:solidFill>
            </a:endParaRPr>
          </a:p>
          <a:p>
            <a:endParaRPr lang="en-US" sz="2200" b="1" dirty="0">
              <a:solidFill>
                <a:schemeClr val="tx1"/>
              </a:solidFill>
            </a:endParaRPr>
          </a:p>
          <a:p>
            <a:endParaRPr lang="en-US" sz="2200" b="1" dirty="0">
              <a:solidFill>
                <a:schemeClr val="tx1"/>
              </a:solidFill>
            </a:endParaRPr>
          </a:p>
          <a:p>
            <a:endParaRPr lang="en-US" sz="2200" b="1" dirty="0">
              <a:solidFill>
                <a:schemeClr val="tx1"/>
              </a:solidFill>
            </a:endParaRPr>
          </a:p>
          <a:p>
            <a:endParaRPr lang="en-US" sz="2200" b="1" dirty="0">
              <a:solidFill>
                <a:schemeClr val="tx1"/>
              </a:solidFill>
            </a:endParaRPr>
          </a:p>
          <a:p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53F9B-082C-4DD7-9BCD-E48053AB8D89}"/>
              </a:ext>
            </a:extLst>
          </p:cNvPr>
          <p:cNvSpPr/>
          <p:nvPr/>
        </p:nvSpPr>
        <p:spPr>
          <a:xfrm>
            <a:off x="4327642" y="4572371"/>
            <a:ext cx="5009305" cy="19110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/>
              <a:t>OTHER APPLICATION</a:t>
            </a:r>
          </a:p>
          <a:p>
            <a:pPr algn="r"/>
            <a:endParaRPr lang="en-US" sz="2800" b="1" dirty="0"/>
          </a:p>
          <a:p>
            <a:pPr algn="r"/>
            <a:endParaRPr lang="en-US" sz="2800" b="1" dirty="0"/>
          </a:p>
          <a:p>
            <a:pPr algn="r"/>
            <a:endParaRPr lang="en-US" sz="28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0A7867-FA7A-48C9-99D5-BDC093476601}"/>
              </a:ext>
            </a:extLst>
          </p:cNvPr>
          <p:cNvSpPr/>
          <p:nvPr/>
        </p:nvSpPr>
        <p:spPr>
          <a:xfrm>
            <a:off x="3936007" y="2876810"/>
            <a:ext cx="2567480" cy="8730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Protein Function Prediction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C7742C-5695-4A83-9299-BACC971B7185}"/>
              </a:ext>
            </a:extLst>
          </p:cNvPr>
          <p:cNvSpPr/>
          <p:nvPr/>
        </p:nvSpPr>
        <p:spPr>
          <a:xfrm>
            <a:off x="3973999" y="1602298"/>
            <a:ext cx="2529487" cy="78015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 Function Prediction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BAD3DFC-F4D5-4462-9EF9-259459144154}"/>
              </a:ext>
            </a:extLst>
          </p:cNvPr>
          <p:cNvSpPr/>
          <p:nvPr/>
        </p:nvSpPr>
        <p:spPr>
          <a:xfrm>
            <a:off x="6626727" y="1571716"/>
            <a:ext cx="2529487" cy="78015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RNA Structure Prediction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DE6C6A-0B1A-4EC6-ABB6-046B69FB5892}"/>
              </a:ext>
            </a:extLst>
          </p:cNvPr>
          <p:cNvSpPr/>
          <p:nvPr/>
        </p:nvSpPr>
        <p:spPr>
          <a:xfrm>
            <a:off x="6626727" y="2876810"/>
            <a:ext cx="2567480" cy="8730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Protein Structure Prediction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6951CBB-4FB7-4BDB-A714-99870B9E6A31}"/>
              </a:ext>
            </a:extLst>
          </p:cNvPr>
          <p:cNvSpPr/>
          <p:nvPr/>
        </p:nvSpPr>
        <p:spPr>
          <a:xfrm>
            <a:off x="9841271" y="3004043"/>
            <a:ext cx="1739078" cy="11568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Microarray Image Analysis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D39E99-47F8-41CE-980D-2AC19CECBA69}"/>
              </a:ext>
            </a:extLst>
          </p:cNvPr>
          <p:cNvSpPr/>
          <p:nvPr/>
        </p:nvSpPr>
        <p:spPr>
          <a:xfrm>
            <a:off x="6775907" y="5202687"/>
            <a:ext cx="2418300" cy="8121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Biomedial</a:t>
            </a:r>
            <a:r>
              <a:rPr lang="en-US" sz="2400" dirty="0"/>
              <a:t> Data Analysis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FDF1D71-05FD-4146-B64D-B10A4CF962B2}"/>
              </a:ext>
            </a:extLst>
          </p:cNvPr>
          <p:cNvSpPr/>
          <p:nvPr/>
        </p:nvSpPr>
        <p:spPr>
          <a:xfrm>
            <a:off x="1517704" y="2103791"/>
            <a:ext cx="1917426" cy="11005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 &amp; Protein Data Annotation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E87CB0-3D61-4493-8FD4-25CCA95E9102}"/>
              </a:ext>
            </a:extLst>
          </p:cNvPr>
          <p:cNvSpPr/>
          <p:nvPr/>
        </p:nvSpPr>
        <p:spPr>
          <a:xfrm>
            <a:off x="1126383" y="814079"/>
            <a:ext cx="2523919" cy="8637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phylogenetic tree construction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A33ED5-E6C3-4502-A8D0-3A2EC27F109B}"/>
              </a:ext>
            </a:extLst>
          </p:cNvPr>
          <p:cNvGrpSpPr/>
          <p:nvPr/>
        </p:nvGrpSpPr>
        <p:grpSpPr>
          <a:xfrm>
            <a:off x="4551107" y="574194"/>
            <a:ext cx="5397882" cy="4953698"/>
            <a:chOff x="4173957" y="302004"/>
            <a:chExt cx="5397882" cy="49536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D80577-C13E-474B-A2F7-B9078B262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482" y="374585"/>
              <a:ext cx="5359890" cy="4828101"/>
            </a:xfrm>
            <a:prstGeom prst="rect">
              <a:avLst/>
            </a:prstGeom>
          </p:spPr>
        </p:pic>
        <p:sp>
          <p:nvSpPr>
            <p:cNvPr id="6" name="Speech Bubble: Rectangle 5">
              <a:extLst>
                <a:ext uri="{FF2B5EF4-FFF2-40B4-BE49-F238E27FC236}">
                  <a16:creationId xmlns:a16="http://schemas.microsoft.com/office/drawing/2014/main" id="{E1E46A80-1810-485D-821D-E49DF4DED43C}"/>
                </a:ext>
              </a:extLst>
            </p:cNvPr>
            <p:cNvSpPr/>
            <p:nvPr/>
          </p:nvSpPr>
          <p:spPr>
            <a:xfrm>
              <a:off x="4173957" y="302004"/>
              <a:ext cx="5397882" cy="4953698"/>
            </a:xfrm>
            <a:prstGeom prst="wedgeRectCallout">
              <a:avLst>
                <a:gd name="adj1" fmla="val -67146"/>
                <a:gd name="adj2" fmla="val -40972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98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149C1F-F8BE-4812-94D2-0F6F7BAD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Ide </a:t>
            </a:r>
            <a:r>
              <a:rPr lang="en-US" sz="4800" dirty="0" err="1"/>
              <a:t>Riset</a:t>
            </a:r>
            <a:r>
              <a:rPr lang="en-US" sz="4800" dirty="0"/>
              <a:t> </a:t>
            </a:r>
            <a:r>
              <a:rPr lang="en-US" sz="4800" dirty="0" err="1"/>
              <a:t>Penerapan</a:t>
            </a:r>
            <a:r>
              <a:rPr lang="en-US" sz="4800" dirty="0"/>
              <a:t> Machine </a:t>
            </a:r>
            <a:r>
              <a:rPr lang="en-US" sz="4800"/>
              <a:t>Learning </a:t>
            </a:r>
            <a:br>
              <a:rPr lang="en-US" sz="4800"/>
            </a:br>
            <a:r>
              <a:rPr lang="en-US" sz="4800"/>
              <a:t>di </a:t>
            </a:r>
            <a:r>
              <a:rPr lang="en-US" sz="4800" dirty="0" err="1"/>
              <a:t>Bidang</a:t>
            </a:r>
            <a:r>
              <a:rPr lang="en-US" sz="4800" dirty="0"/>
              <a:t> </a:t>
            </a:r>
            <a:r>
              <a:rPr lang="en-US" sz="4800" dirty="0" err="1"/>
              <a:t>Bioinformatika</a:t>
            </a:r>
            <a:endParaRPr lang="en-US" sz="4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EF4A9-C508-4AE5-9D67-816E45288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Klasifikasi</a:t>
            </a:r>
            <a:r>
              <a:rPr lang="en-US" sz="3200" dirty="0">
                <a:solidFill>
                  <a:srgbClr val="FF0000"/>
                </a:solidFill>
              </a:rPr>
              <a:t> Protein Sequence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0689B1-C261-48C8-83E5-2DFA750D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96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19A88-4729-401B-9F7F-E140463B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852"/>
          </a:xfrm>
        </p:spPr>
        <p:txBody>
          <a:bodyPr>
            <a:normAutofit/>
          </a:bodyPr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Riset</a:t>
            </a:r>
            <a:r>
              <a:rPr lang="en-US" dirty="0"/>
              <a:t> </a:t>
            </a:r>
            <a:r>
              <a:rPr lang="en-US" dirty="0" err="1"/>
              <a:t>Klasifikasi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F2DB-D185-45FF-A854-02F37085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46</a:t>
            </a:fld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7ED73950-04C7-4A58-B770-D3C881E799C2}"/>
              </a:ext>
            </a:extLst>
          </p:cNvPr>
          <p:cNvSpPr/>
          <p:nvPr/>
        </p:nvSpPr>
        <p:spPr>
          <a:xfrm>
            <a:off x="838200" y="2376667"/>
            <a:ext cx="1167122" cy="11017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Text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75D6C940-5368-4A7A-93D7-A8FC19132AA8}"/>
              </a:ext>
            </a:extLst>
          </p:cNvPr>
          <p:cNvSpPr/>
          <p:nvPr/>
        </p:nvSpPr>
        <p:spPr>
          <a:xfrm>
            <a:off x="838200" y="3707884"/>
            <a:ext cx="1167122" cy="11017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Image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8BD9A75C-3A29-4A76-8DFC-9A708C325740}"/>
              </a:ext>
            </a:extLst>
          </p:cNvPr>
          <p:cNvSpPr/>
          <p:nvPr/>
        </p:nvSpPr>
        <p:spPr>
          <a:xfrm>
            <a:off x="2109451" y="3120156"/>
            <a:ext cx="358643" cy="1101777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4A4625-CDB6-4DBA-873A-37D0F8E3C8C4}"/>
              </a:ext>
            </a:extLst>
          </p:cNvPr>
          <p:cNvSpPr/>
          <p:nvPr/>
        </p:nvSpPr>
        <p:spPr>
          <a:xfrm rot="16200000">
            <a:off x="1001980" y="3490070"/>
            <a:ext cx="3654533" cy="5140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Feature Extraction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48AC65-4D2B-47C3-8F00-9EF8FD52B1EF}"/>
              </a:ext>
            </a:extLst>
          </p:cNvPr>
          <p:cNvSpPr/>
          <p:nvPr/>
        </p:nvSpPr>
        <p:spPr>
          <a:xfrm>
            <a:off x="3225646" y="3408187"/>
            <a:ext cx="966615" cy="71755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244CE0-9D47-4B36-BC67-BB73AF903665}"/>
              </a:ext>
            </a:extLst>
          </p:cNvPr>
          <p:cNvSpPr/>
          <p:nvPr/>
        </p:nvSpPr>
        <p:spPr>
          <a:xfrm rot="16200000">
            <a:off x="2741149" y="3490070"/>
            <a:ext cx="3654533" cy="5140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Feature Selection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E0D7FBD-8CD0-424F-90C9-4FD1E306D325}"/>
              </a:ext>
            </a:extLst>
          </p:cNvPr>
          <p:cNvSpPr/>
          <p:nvPr/>
        </p:nvSpPr>
        <p:spPr>
          <a:xfrm>
            <a:off x="4932897" y="3408187"/>
            <a:ext cx="844815" cy="71755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B25E82-8D2A-48CF-B2E2-775D2252FCBE}"/>
              </a:ext>
            </a:extLst>
          </p:cNvPr>
          <p:cNvGrpSpPr/>
          <p:nvPr/>
        </p:nvGrpSpPr>
        <p:grpSpPr>
          <a:xfrm>
            <a:off x="5892216" y="1906995"/>
            <a:ext cx="3265086" cy="3667365"/>
            <a:chOff x="7023736" y="1665028"/>
            <a:chExt cx="3265086" cy="366736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E3E4D13-185F-4BB8-88E7-4B455287EDE2}"/>
                </a:ext>
              </a:extLst>
            </p:cNvPr>
            <p:cNvSpPr/>
            <p:nvPr/>
          </p:nvSpPr>
          <p:spPr>
            <a:xfrm rot="16200000">
              <a:off x="5472171" y="3216593"/>
              <a:ext cx="3667365" cy="56423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Classification Algorithm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572F606-3825-4DDE-8DD0-8C2D75A3FD57}"/>
                </a:ext>
              </a:extLst>
            </p:cNvPr>
            <p:cNvSpPr/>
            <p:nvPr/>
          </p:nvSpPr>
          <p:spPr>
            <a:xfrm>
              <a:off x="7695429" y="3180241"/>
              <a:ext cx="270264" cy="71755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47FD90B-F28A-4536-A158-3DDC201AC209}"/>
                </a:ext>
              </a:extLst>
            </p:cNvPr>
            <p:cNvSpPr/>
            <p:nvPr/>
          </p:nvSpPr>
          <p:spPr>
            <a:xfrm>
              <a:off x="8133226" y="3315445"/>
              <a:ext cx="21555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DB1489-50A9-4E35-8945-86249AE82DFC}"/>
              </a:ext>
            </a:extLst>
          </p:cNvPr>
          <p:cNvGrpSpPr/>
          <p:nvPr/>
        </p:nvGrpSpPr>
        <p:grpSpPr>
          <a:xfrm>
            <a:off x="8079504" y="2376667"/>
            <a:ext cx="3953352" cy="1180745"/>
            <a:chOff x="8079504" y="2376667"/>
            <a:chExt cx="3953352" cy="1180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A357A8-FB44-47AE-B054-19EC5A5C7C7F}"/>
                </a:ext>
              </a:extLst>
            </p:cNvPr>
            <p:cNvSpPr txBox="1"/>
            <p:nvPr/>
          </p:nvSpPr>
          <p:spPr>
            <a:xfrm>
              <a:off x="8536118" y="2376667"/>
              <a:ext cx="3496738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kinerja</a:t>
              </a:r>
              <a:r>
                <a:rPr lang="en-US" sz="2400" dirty="0">
                  <a:solidFill>
                    <a:srgbClr val="FF0000"/>
                  </a:solidFill>
                </a:rPr>
                <a:t> yang </a:t>
              </a:r>
              <a:r>
                <a:rPr lang="en-US" sz="2400" dirty="0" err="1">
                  <a:solidFill>
                    <a:srgbClr val="FF0000"/>
                  </a:solidFill>
                </a:rPr>
                <a:t>lebih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baik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daripada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riset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sebelumnya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857E2F-3E97-46BB-A67C-C26D130EB0D2}"/>
                </a:ext>
              </a:extLst>
            </p:cNvPr>
            <p:cNvCxnSpPr>
              <a:cxnSpLocks/>
              <a:stCxn id="22" idx="1"/>
              <a:endCxn id="19" idx="0"/>
            </p:cNvCxnSpPr>
            <p:nvPr/>
          </p:nvCxnSpPr>
          <p:spPr>
            <a:xfrm flipH="1">
              <a:off x="8079504" y="2792166"/>
              <a:ext cx="456614" cy="7652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ADBF7BC-75C0-4211-AE4A-31CFD4A5B87E}"/>
              </a:ext>
            </a:extLst>
          </p:cNvPr>
          <p:cNvGrpSpPr/>
          <p:nvPr/>
        </p:nvGrpSpPr>
        <p:grpSpPr>
          <a:xfrm>
            <a:off x="2829247" y="1081231"/>
            <a:ext cx="7446039" cy="838597"/>
            <a:chOff x="2829247" y="1081231"/>
            <a:chExt cx="7446039" cy="83859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E2F157B-6CB8-4334-BE21-1727A877D251}"/>
                </a:ext>
              </a:extLst>
            </p:cNvPr>
            <p:cNvGrpSpPr/>
            <p:nvPr/>
          </p:nvGrpSpPr>
          <p:grpSpPr>
            <a:xfrm>
              <a:off x="4568415" y="1081231"/>
              <a:ext cx="5706871" cy="813327"/>
              <a:chOff x="7891785" y="1919827"/>
              <a:chExt cx="5706871" cy="81332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131CCF-7911-42B7-98AC-B25533AFB728}"/>
                  </a:ext>
                </a:extLst>
              </p:cNvPr>
              <p:cNvSpPr txBox="1"/>
              <p:nvPr/>
            </p:nvSpPr>
            <p:spPr>
              <a:xfrm>
                <a:off x="8617039" y="1919827"/>
                <a:ext cx="4981617" cy="46166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solidFill>
                      <a:srgbClr val="FF0000"/>
                    </a:solidFill>
                  </a:rPr>
                  <a:t>Membuat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feature representation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baru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0FEBE05-7E91-419F-9597-6C4F899132E4}"/>
                  </a:ext>
                </a:extLst>
              </p:cNvPr>
              <p:cNvCxnSpPr>
                <a:cxnSpLocks/>
                <a:stCxn id="28" idx="1"/>
                <a:endCxn id="11" idx="3"/>
              </p:cNvCxnSpPr>
              <p:nvPr/>
            </p:nvCxnSpPr>
            <p:spPr>
              <a:xfrm flipH="1">
                <a:off x="7891785" y="2150660"/>
                <a:ext cx="725254" cy="58249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740540-36CC-44DE-8751-B8D5EA3792AA}"/>
                </a:ext>
              </a:extLst>
            </p:cNvPr>
            <p:cNvCxnSpPr>
              <a:cxnSpLocks/>
              <a:stCxn id="28" idx="1"/>
              <a:endCxn id="11" idx="3"/>
            </p:cNvCxnSpPr>
            <p:nvPr/>
          </p:nvCxnSpPr>
          <p:spPr>
            <a:xfrm flipH="1">
              <a:off x="2829247" y="1312064"/>
              <a:ext cx="2464422" cy="6077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641BA40-0AC1-4F5D-8927-9DB7C9C7B40C}"/>
              </a:ext>
            </a:extLst>
          </p:cNvPr>
          <p:cNvGrpSpPr/>
          <p:nvPr/>
        </p:nvGrpSpPr>
        <p:grpSpPr>
          <a:xfrm>
            <a:off x="3528710" y="3976512"/>
            <a:ext cx="7098067" cy="2713699"/>
            <a:chOff x="3528710" y="3976512"/>
            <a:chExt cx="7098067" cy="271369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07C8DA-C74A-4CD7-B67E-3BDAE77254B9}"/>
                </a:ext>
              </a:extLst>
            </p:cNvPr>
            <p:cNvSpPr txBox="1"/>
            <p:nvPr/>
          </p:nvSpPr>
          <p:spPr>
            <a:xfrm>
              <a:off x="3932063" y="5859214"/>
              <a:ext cx="6694714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Feeature</a:t>
              </a:r>
              <a:r>
                <a:rPr lang="en-US" sz="2400" dirty="0">
                  <a:solidFill>
                    <a:srgbClr val="FF0000"/>
                  </a:solidFill>
                </a:rPr>
                <a:t> extraction pada data </a:t>
              </a:r>
              <a:r>
                <a:rPr lang="en-US" sz="2400" dirty="0" err="1">
                  <a:solidFill>
                    <a:srgbClr val="FF0000"/>
                  </a:solidFill>
                </a:rPr>
                <a:t>biologi</a:t>
              </a:r>
              <a:r>
                <a:rPr lang="en-US" sz="2400" dirty="0">
                  <a:solidFill>
                    <a:srgbClr val="FF0000"/>
                  </a:solidFill>
                </a:rPr>
                <a:t> &amp; </a:t>
              </a:r>
              <a:r>
                <a:rPr lang="en-US" sz="2400" dirty="0" err="1">
                  <a:solidFill>
                    <a:srgbClr val="FF0000"/>
                  </a:solidFill>
                </a:rPr>
                <a:t>kimia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dapat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menghasilkan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jumlah</a:t>
              </a:r>
              <a:r>
                <a:rPr lang="en-US" sz="2400" dirty="0">
                  <a:solidFill>
                    <a:srgbClr val="FF0000"/>
                  </a:solidFill>
                </a:rPr>
                <a:t> feature 1000an </a:t>
              </a:r>
              <a:r>
                <a:rPr lang="en-US" sz="2400" dirty="0" err="1">
                  <a:solidFill>
                    <a:srgbClr val="FF0000"/>
                  </a:solidFill>
                </a:rPr>
                <a:t>atau</a:t>
              </a:r>
              <a:r>
                <a:rPr lang="en-US" sz="2400" dirty="0">
                  <a:solidFill>
                    <a:srgbClr val="FF0000"/>
                  </a:solidFill>
                </a:rPr>
                <a:t> 10.000an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788509-0234-41CE-86A6-A581C9ED4484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3528710" y="3976512"/>
              <a:ext cx="403353" cy="229820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6DB3A1-C7BF-4EB2-83C3-7CC78102F8E2}"/>
              </a:ext>
            </a:extLst>
          </p:cNvPr>
          <p:cNvGrpSpPr/>
          <p:nvPr/>
        </p:nvGrpSpPr>
        <p:grpSpPr>
          <a:xfrm>
            <a:off x="6456453" y="4178920"/>
            <a:ext cx="5020126" cy="1569660"/>
            <a:chOff x="7012730" y="2376667"/>
            <a:chExt cx="5020126" cy="15696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75C47D-158A-4466-8EA5-5E7A26ACD2F4}"/>
                </a:ext>
              </a:extLst>
            </p:cNvPr>
            <p:cNvSpPr txBox="1"/>
            <p:nvPr/>
          </p:nvSpPr>
          <p:spPr>
            <a:xfrm>
              <a:off x="8536118" y="2376667"/>
              <a:ext cx="3496738" cy="15696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Mencari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algoritma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baru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atau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penggabungan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beberapa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algoritma</a:t>
              </a:r>
              <a:r>
                <a:rPr lang="en-US" sz="2400" dirty="0">
                  <a:solidFill>
                    <a:srgbClr val="FF0000"/>
                  </a:solidFill>
                </a:rPr>
                <a:t> yang </a:t>
              </a:r>
              <a:r>
                <a:rPr lang="en-US" sz="2400" dirty="0" err="1">
                  <a:solidFill>
                    <a:srgbClr val="FF0000"/>
                  </a:solidFill>
                </a:rPr>
                <a:t>sudah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ada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CD11F88-EC23-4CE9-8D4C-1C12BE4DA6DC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 flipV="1">
              <a:off x="7012730" y="2464852"/>
              <a:ext cx="1523388" cy="6966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17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19A88-4729-401B-9F7F-E140463B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852"/>
          </a:xfrm>
        </p:spPr>
        <p:txBody>
          <a:bodyPr>
            <a:normAutofit/>
          </a:bodyPr>
          <a:lstStyle/>
          <a:p>
            <a:r>
              <a:rPr lang="en-US" dirty="0"/>
              <a:t>Protein Function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F2DB-D185-45FF-A854-02F37085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47</a:t>
            </a:fld>
            <a:endParaRPr lang="en-US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8BD9A75C-3A29-4A76-8DFC-9A708C325740}"/>
              </a:ext>
            </a:extLst>
          </p:cNvPr>
          <p:cNvSpPr/>
          <p:nvPr/>
        </p:nvSpPr>
        <p:spPr>
          <a:xfrm>
            <a:off x="2109451" y="3120156"/>
            <a:ext cx="358643" cy="1101777"/>
          </a:xfrm>
          <a:prstGeom prst="chevr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4A4625-CDB6-4DBA-873A-37D0F8E3C8C4}"/>
              </a:ext>
            </a:extLst>
          </p:cNvPr>
          <p:cNvSpPr/>
          <p:nvPr/>
        </p:nvSpPr>
        <p:spPr>
          <a:xfrm rot="16200000">
            <a:off x="1001980" y="3490070"/>
            <a:ext cx="3654533" cy="5140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Feature Extraction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D48AC65-4D2B-47C3-8F00-9EF8FD52B1EF}"/>
              </a:ext>
            </a:extLst>
          </p:cNvPr>
          <p:cNvSpPr/>
          <p:nvPr/>
        </p:nvSpPr>
        <p:spPr>
          <a:xfrm>
            <a:off x="3225646" y="3408187"/>
            <a:ext cx="966615" cy="71755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244CE0-9D47-4B36-BC67-BB73AF903665}"/>
              </a:ext>
            </a:extLst>
          </p:cNvPr>
          <p:cNvSpPr/>
          <p:nvPr/>
        </p:nvSpPr>
        <p:spPr>
          <a:xfrm rot="16200000">
            <a:off x="2741149" y="3490070"/>
            <a:ext cx="3654533" cy="5140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Feature Selection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E0D7FBD-8CD0-424F-90C9-4FD1E306D325}"/>
              </a:ext>
            </a:extLst>
          </p:cNvPr>
          <p:cNvSpPr/>
          <p:nvPr/>
        </p:nvSpPr>
        <p:spPr>
          <a:xfrm>
            <a:off x="4932897" y="3408187"/>
            <a:ext cx="844815" cy="71755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CB25E82-8D2A-48CF-B2E2-775D2252FCBE}"/>
              </a:ext>
            </a:extLst>
          </p:cNvPr>
          <p:cNvGrpSpPr/>
          <p:nvPr/>
        </p:nvGrpSpPr>
        <p:grpSpPr>
          <a:xfrm>
            <a:off x="5892216" y="1906995"/>
            <a:ext cx="3265086" cy="3667365"/>
            <a:chOff x="7023736" y="1665028"/>
            <a:chExt cx="3265086" cy="366736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E3E4D13-185F-4BB8-88E7-4B455287EDE2}"/>
                </a:ext>
              </a:extLst>
            </p:cNvPr>
            <p:cNvSpPr/>
            <p:nvPr/>
          </p:nvSpPr>
          <p:spPr>
            <a:xfrm rot="16200000">
              <a:off x="5472171" y="3216593"/>
              <a:ext cx="3667365" cy="564236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Classification Algorithm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572F606-3825-4DDE-8DD0-8C2D75A3FD57}"/>
                </a:ext>
              </a:extLst>
            </p:cNvPr>
            <p:cNvSpPr/>
            <p:nvPr/>
          </p:nvSpPr>
          <p:spPr>
            <a:xfrm>
              <a:off x="7695429" y="3180241"/>
              <a:ext cx="270264" cy="71755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47FD90B-F28A-4536-A158-3DDC201AC209}"/>
                </a:ext>
              </a:extLst>
            </p:cNvPr>
            <p:cNvSpPr/>
            <p:nvPr/>
          </p:nvSpPr>
          <p:spPr>
            <a:xfrm>
              <a:off x="8133226" y="3315445"/>
              <a:ext cx="2155596" cy="4191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Trained Model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DB1489-50A9-4E35-8945-86249AE82DFC}"/>
              </a:ext>
            </a:extLst>
          </p:cNvPr>
          <p:cNvGrpSpPr/>
          <p:nvPr/>
        </p:nvGrpSpPr>
        <p:grpSpPr>
          <a:xfrm>
            <a:off x="8079504" y="2376667"/>
            <a:ext cx="3953352" cy="1180745"/>
            <a:chOff x="8079504" y="2376667"/>
            <a:chExt cx="3953352" cy="118074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A357A8-FB44-47AE-B054-19EC5A5C7C7F}"/>
                </a:ext>
              </a:extLst>
            </p:cNvPr>
            <p:cNvSpPr txBox="1"/>
            <p:nvPr/>
          </p:nvSpPr>
          <p:spPr>
            <a:xfrm>
              <a:off x="8536118" y="2376667"/>
              <a:ext cx="3496738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kinerja</a:t>
              </a:r>
              <a:r>
                <a:rPr lang="en-US" sz="2400" dirty="0"/>
                <a:t> yang </a:t>
              </a:r>
              <a:r>
                <a:rPr lang="en-US" sz="2400" dirty="0" err="1"/>
                <a:t>lebih</a:t>
              </a:r>
              <a:r>
                <a:rPr lang="en-US" sz="2400" dirty="0"/>
                <a:t> </a:t>
              </a:r>
              <a:r>
                <a:rPr lang="en-US" sz="2400" dirty="0" err="1"/>
                <a:t>baik</a:t>
              </a:r>
              <a:r>
                <a:rPr lang="en-US" sz="2400" dirty="0"/>
                <a:t> </a:t>
              </a:r>
              <a:r>
                <a:rPr lang="en-US" sz="2400" dirty="0" err="1"/>
                <a:t>daripada</a:t>
              </a:r>
              <a:r>
                <a:rPr lang="en-US" sz="2400" dirty="0"/>
                <a:t> </a:t>
              </a:r>
              <a:r>
                <a:rPr lang="en-US" sz="2400" dirty="0" err="1"/>
                <a:t>riset</a:t>
              </a:r>
              <a:r>
                <a:rPr lang="en-US" sz="2400" dirty="0"/>
                <a:t> </a:t>
              </a:r>
              <a:r>
                <a:rPr lang="en-US" sz="2400" dirty="0" err="1"/>
                <a:t>sebelumnya</a:t>
              </a:r>
              <a:endParaRPr lang="en-US" sz="2400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A857E2F-3E97-46BB-A67C-C26D130EB0D2}"/>
                </a:ext>
              </a:extLst>
            </p:cNvPr>
            <p:cNvCxnSpPr>
              <a:cxnSpLocks/>
              <a:stCxn id="22" idx="1"/>
              <a:endCxn id="19" idx="0"/>
            </p:cNvCxnSpPr>
            <p:nvPr/>
          </p:nvCxnSpPr>
          <p:spPr>
            <a:xfrm flipH="1">
              <a:off x="8079504" y="2792166"/>
              <a:ext cx="456614" cy="7652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ADBF7BC-75C0-4211-AE4A-31CFD4A5B87E}"/>
              </a:ext>
            </a:extLst>
          </p:cNvPr>
          <p:cNvGrpSpPr/>
          <p:nvPr/>
        </p:nvGrpSpPr>
        <p:grpSpPr>
          <a:xfrm>
            <a:off x="2829247" y="1006258"/>
            <a:ext cx="8252610" cy="913570"/>
            <a:chOff x="2829247" y="1006258"/>
            <a:chExt cx="8252610" cy="91357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131CCF-7911-42B7-98AC-B25533AFB728}"/>
                </a:ext>
              </a:extLst>
            </p:cNvPr>
            <p:cNvSpPr txBox="1"/>
            <p:nvPr/>
          </p:nvSpPr>
          <p:spPr>
            <a:xfrm>
              <a:off x="3409795" y="1006258"/>
              <a:ext cx="7672062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Membuat</a:t>
              </a:r>
              <a:r>
                <a:rPr lang="en-US" sz="2400" dirty="0"/>
                <a:t> feature representation </a:t>
              </a:r>
              <a:r>
                <a:rPr lang="en-US" sz="2400" dirty="0" err="1"/>
                <a:t>baru</a:t>
              </a:r>
              <a:r>
                <a:rPr lang="en-US" sz="2400" dirty="0"/>
                <a:t> </a:t>
              </a:r>
              <a:r>
                <a:rPr lang="en-US" sz="2400" dirty="0" err="1"/>
                <a:t>dengan</a:t>
              </a:r>
              <a:r>
                <a:rPr lang="en-US" sz="2400" dirty="0"/>
                <a:t> </a:t>
              </a:r>
              <a:r>
                <a:rPr lang="en-US" sz="2400" dirty="0" err="1"/>
                <a:t>memanfaatkan</a:t>
              </a:r>
              <a:r>
                <a:rPr lang="en-US" sz="2400" dirty="0"/>
                <a:t> </a:t>
              </a:r>
              <a:r>
                <a:rPr lang="en-US" sz="2400" dirty="0" err="1"/>
                <a:t>metode</a:t>
              </a:r>
              <a:r>
                <a:rPr lang="en-US" sz="2400" dirty="0"/>
                <a:t> feature extraction yang </a:t>
              </a:r>
              <a:r>
                <a:rPr lang="en-US" sz="2400" dirty="0" err="1"/>
                <a:t>sudah</a:t>
              </a:r>
              <a:r>
                <a:rPr lang="en-US" sz="2400" dirty="0"/>
                <a:t> </a:t>
              </a:r>
              <a:r>
                <a:rPr lang="en-US" sz="2400" dirty="0" err="1"/>
                <a:t>ada</a:t>
              </a:r>
              <a:endParaRPr lang="en-US" sz="24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740540-36CC-44DE-8751-B8D5EA3792AA}"/>
                </a:ext>
              </a:extLst>
            </p:cNvPr>
            <p:cNvCxnSpPr>
              <a:cxnSpLocks/>
              <a:stCxn id="28" idx="1"/>
              <a:endCxn id="11" idx="3"/>
            </p:cNvCxnSpPr>
            <p:nvPr/>
          </p:nvCxnSpPr>
          <p:spPr>
            <a:xfrm flipH="1">
              <a:off x="2829247" y="1421757"/>
              <a:ext cx="580548" cy="4980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E23D9E1-DE2C-4C30-977C-F60B66CC8C61}"/>
              </a:ext>
            </a:extLst>
          </p:cNvPr>
          <p:cNvSpPr/>
          <p:nvPr/>
        </p:nvSpPr>
        <p:spPr>
          <a:xfrm rot="16200000">
            <a:off x="-255948" y="3488595"/>
            <a:ext cx="3887603" cy="58477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ourier"/>
              </a:rPr>
              <a:t>TEMSWPYNRFMWCNG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A269BF-C058-4ECC-8263-4F54B4AA1BBD}"/>
              </a:ext>
            </a:extLst>
          </p:cNvPr>
          <p:cNvSpPr txBox="1"/>
          <p:nvPr/>
        </p:nvSpPr>
        <p:spPr>
          <a:xfrm rot="16200000">
            <a:off x="-324162" y="3463679"/>
            <a:ext cx="29234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Protein Sequence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6B1C8B-29B8-44E6-A790-75C0904CE112}"/>
              </a:ext>
            </a:extLst>
          </p:cNvPr>
          <p:cNvGrpSpPr/>
          <p:nvPr/>
        </p:nvGrpSpPr>
        <p:grpSpPr>
          <a:xfrm>
            <a:off x="2829247" y="5574361"/>
            <a:ext cx="8252610" cy="972498"/>
            <a:chOff x="2829247" y="864757"/>
            <a:chExt cx="8252610" cy="97249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C4AE1B-224A-42DD-8714-DCF11E8B1F87}"/>
                </a:ext>
              </a:extLst>
            </p:cNvPr>
            <p:cNvSpPr txBox="1"/>
            <p:nvPr/>
          </p:nvSpPr>
          <p:spPr>
            <a:xfrm>
              <a:off x="3409795" y="1006258"/>
              <a:ext cx="7672062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Protein</a:t>
              </a:r>
              <a:r>
                <a:rPr lang="en-US" sz="2400" dirty="0"/>
                <a:t> </a:t>
              </a:r>
              <a:r>
                <a:rPr lang="en-US" sz="2400" b="1" dirty="0"/>
                <a:t>Descriptor</a:t>
              </a:r>
              <a:r>
                <a:rPr lang="en-US" sz="2400" dirty="0"/>
                <a:t>: Tool </a:t>
              </a:r>
              <a:r>
                <a:rPr lang="en-US" sz="2400" dirty="0" err="1"/>
                <a:t>untuk</a:t>
              </a:r>
              <a:r>
                <a:rPr lang="en-US" sz="2400" dirty="0"/>
                <a:t> </a:t>
              </a:r>
              <a:r>
                <a:rPr lang="en-US" sz="2400" dirty="0" err="1"/>
                <a:t>melakukan</a:t>
              </a:r>
              <a:r>
                <a:rPr lang="en-US" sz="2400" dirty="0"/>
                <a:t> proses feature extraction pada protein sequence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1626580-4410-4A85-8623-3595A87B60E4}"/>
                </a:ext>
              </a:extLst>
            </p:cNvPr>
            <p:cNvCxnSpPr>
              <a:cxnSpLocks/>
              <a:stCxn id="41" idx="1"/>
              <a:endCxn id="11" idx="1"/>
            </p:cNvCxnSpPr>
            <p:nvPr/>
          </p:nvCxnSpPr>
          <p:spPr>
            <a:xfrm flipH="1" flipV="1">
              <a:off x="2829247" y="864757"/>
              <a:ext cx="580548" cy="557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51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58A2-BF6B-45F3-94FD-7295DA0B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</a:t>
            </a:r>
            <a:r>
              <a:rPr lang="en-US" dirty="0" err="1"/>
              <a:t>Riset</a:t>
            </a:r>
            <a:r>
              <a:rPr lang="en-US" dirty="0"/>
              <a:t> – Feature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2E9DB-423B-4668-A6F2-055A25EC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473679-1BA9-4632-A845-554370A0ECE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Riset</a:t>
            </a:r>
            <a:r>
              <a:rPr lang="en-US" dirty="0"/>
              <a:t> 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Riset</a:t>
            </a:r>
            <a:r>
              <a:rPr lang="en-US" dirty="0"/>
              <a:t> II (</a:t>
            </a:r>
            <a:r>
              <a:rPr lang="en-US" dirty="0" err="1"/>
              <a:t>membuat</a:t>
            </a:r>
            <a:r>
              <a:rPr lang="en-US" dirty="0"/>
              <a:t> FE </a:t>
            </a:r>
            <a:r>
              <a:rPr lang="en-US" dirty="0" err="1"/>
              <a:t>baru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Riset</a:t>
            </a:r>
            <a:r>
              <a:rPr lang="en-US" b="1" dirty="0">
                <a:solidFill>
                  <a:srgbClr val="FF0000"/>
                </a:solidFill>
              </a:rPr>
              <a:t> III (</a:t>
            </a:r>
            <a:r>
              <a:rPr lang="en-US" b="1" dirty="0" err="1">
                <a:solidFill>
                  <a:srgbClr val="FF0000"/>
                </a:solidFill>
              </a:rPr>
              <a:t>menggabungkan</a:t>
            </a:r>
            <a:r>
              <a:rPr lang="en-US" b="1" dirty="0">
                <a:solidFill>
                  <a:srgbClr val="FF0000"/>
                </a:solidFill>
              </a:rPr>
              <a:t> FE)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E52072-7C4A-4603-B5AA-7E1533E760A4}"/>
              </a:ext>
            </a:extLst>
          </p:cNvPr>
          <p:cNvGrpSpPr/>
          <p:nvPr/>
        </p:nvGrpSpPr>
        <p:grpSpPr>
          <a:xfrm>
            <a:off x="679732" y="2031152"/>
            <a:ext cx="10335954" cy="1167974"/>
            <a:chOff x="1690005" y="2474258"/>
            <a:chExt cx="10335954" cy="116797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09848A-A44F-4F82-BAF9-890A442798A9}"/>
                </a:ext>
              </a:extLst>
            </p:cNvPr>
            <p:cNvSpPr/>
            <p:nvPr/>
          </p:nvSpPr>
          <p:spPr>
            <a:xfrm>
              <a:off x="1690005" y="2816944"/>
              <a:ext cx="1510166" cy="6627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Protein Sequence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AA3A55-6945-465E-95B8-A6F70DFDBA9F}"/>
                </a:ext>
              </a:extLst>
            </p:cNvPr>
            <p:cNvSpPr/>
            <p:nvPr/>
          </p:nvSpPr>
          <p:spPr>
            <a:xfrm>
              <a:off x="3788825" y="2790277"/>
              <a:ext cx="1438192" cy="5225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FE A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BC7AB364-FA8C-453F-963E-FBA2D82D8DF5}"/>
                </a:ext>
              </a:extLst>
            </p:cNvPr>
            <p:cNvSpPr/>
            <p:nvPr/>
          </p:nvSpPr>
          <p:spPr>
            <a:xfrm>
              <a:off x="3350835" y="2915809"/>
              <a:ext cx="329817" cy="277189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1C7B498-673E-4DF7-BB61-9363A21E0F7D}"/>
                </a:ext>
              </a:extLst>
            </p:cNvPr>
            <p:cNvSpPr/>
            <p:nvPr/>
          </p:nvSpPr>
          <p:spPr>
            <a:xfrm>
              <a:off x="5773180" y="2799007"/>
              <a:ext cx="1438192" cy="5225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Output 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AFCBDC5-27FA-4C79-A6A6-B92FDFEF3407}"/>
                </a:ext>
              </a:extLst>
            </p:cNvPr>
            <p:cNvSpPr/>
            <p:nvPr/>
          </p:nvSpPr>
          <p:spPr>
            <a:xfrm>
              <a:off x="7757535" y="2474258"/>
              <a:ext cx="1438192" cy="116797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solidFill>
                    <a:schemeClr val="tx1"/>
                  </a:solidFill>
                </a:rPr>
                <a:t>Algoritma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 err="1">
                  <a:solidFill>
                    <a:schemeClr val="tx1"/>
                  </a:solidFill>
                </a:rPr>
                <a:t>Klasifikasi</a:t>
              </a:r>
              <a:r>
                <a:rPr lang="en-US" sz="2200" dirty="0">
                  <a:solidFill>
                    <a:schemeClr val="tx1"/>
                  </a:solidFill>
                </a:rPr>
                <a:t> A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3AC69E10-2F5B-432A-A174-5CA943B5EE75}"/>
                </a:ext>
              </a:extLst>
            </p:cNvPr>
            <p:cNvSpPr/>
            <p:nvPr/>
          </p:nvSpPr>
          <p:spPr>
            <a:xfrm>
              <a:off x="5331164" y="2919651"/>
              <a:ext cx="329817" cy="277189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D7FADD2-35A4-434B-BE9E-AF5E45252EAF}"/>
                </a:ext>
              </a:extLst>
            </p:cNvPr>
            <p:cNvSpPr/>
            <p:nvPr/>
          </p:nvSpPr>
          <p:spPr>
            <a:xfrm>
              <a:off x="7321812" y="2912939"/>
              <a:ext cx="329817" cy="277189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3EC9E47-35F3-479C-A39A-0931C1E8F793}"/>
                </a:ext>
              </a:extLst>
            </p:cNvPr>
            <p:cNvSpPr/>
            <p:nvPr/>
          </p:nvSpPr>
          <p:spPr>
            <a:xfrm>
              <a:off x="9312975" y="2919651"/>
              <a:ext cx="329817" cy="277189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9DD3703-AF2B-4EBB-8038-C854D4FFDCBE}"/>
                </a:ext>
              </a:extLst>
            </p:cNvPr>
            <p:cNvSpPr/>
            <p:nvPr/>
          </p:nvSpPr>
          <p:spPr>
            <a:xfrm>
              <a:off x="9760040" y="2715899"/>
              <a:ext cx="2265919" cy="67126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solidFill>
                    <a:schemeClr val="tx1"/>
                  </a:solidFill>
                </a:rPr>
                <a:t>Akurasi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 err="1">
                  <a:solidFill>
                    <a:schemeClr val="tx1"/>
                  </a:solidFill>
                </a:rPr>
                <a:t>Prediksi</a:t>
              </a:r>
              <a:r>
                <a:rPr lang="en-US" sz="2200" dirty="0">
                  <a:solidFill>
                    <a:schemeClr val="tx1"/>
                  </a:solidFill>
                </a:rPr>
                <a:t> 85%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2C8B9F-BC26-4C4E-8B2B-C95FC37A7006}"/>
              </a:ext>
            </a:extLst>
          </p:cNvPr>
          <p:cNvGrpSpPr/>
          <p:nvPr/>
        </p:nvGrpSpPr>
        <p:grpSpPr>
          <a:xfrm>
            <a:off x="843768" y="3337638"/>
            <a:ext cx="10171918" cy="1167974"/>
            <a:chOff x="1439104" y="3311013"/>
            <a:chExt cx="10171918" cy="116797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E047554-C83A-4656-9F9B-42B6AC0E8353}"/>
                </a:ext>
              </a:extLst>
            </p:cNvPr>
            <p:cNvSpPr/>
            <p:nvPr/>
          </p:nvSpPr>
          <p:spPr>
            <a:xfrm>
              <a:off x="1439104" y="3552654"/>
              <a:ext cx="1423010" cy="751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Protein Sequence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49D4D4-0349-4CC6-8D24-FF66615004A1}"/>
                </a:ext>
              </a:extLst>
            </p:cNvPr>
            <p:cNvSpPr/>
            <p:nvPr/>
          </p:nvSpPr>
          <p:spPr>
            <a:xfrm>
              <a:off x="3373888" y="3627032"/>
              <a:ext cx="1438192" cy="52251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FE B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184A7A2-304C-48D3-8316-049105BCFE28}"/>
                </a:ext>
              </a:extLst>
            </p:cNvPr>
            <p:cNvSpPr/>
            <p:nvPr/>
          </p:nvSpPr>
          <p:spPr>
            <a:xfrm>
              <a:off x="2935898" y="3752564"/>
              <a:ext cx="329817" cy="27718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44EBA2-6D77-4AC3-A931-4EA4B3ACF7CA}"/>
                </a:ext>
              </a:extLst>
            </p:cNvPr>
            <p:cNvSpPr/>
            <p:nvPr/>
          </p:nvSpPr>
          <p:spPr>
            <a:xfrm>
              <a:off x="5358243" y="3635762"/>
              <a:ext cx="1438192" cy="52251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Output B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19D1AA-2D9D-4D82-9C8B-9939EE1ADFA2}"/>
                </a:ext>
              </a:extLst>
            </p:cNvPr>
            <p:cNvSpPr/>
            <p:nvPr/>
          </p:nvSpPr>
          <p:spPr>
            <a:xfrm>
              <a:off x="7342598" y="3311013"/>
              <a:ext cx="1438192" cy="116797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solidFill>
                    <a:schemeClr val="tx1"/>
                  </a:solidFill>
                </a:rPr>
                <a:t>Algoritma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 err="1">
                  <a:solidFill>
                    <a:schemeClr val="tx1"/>
                  </a:solidFill>
                </a:rPr>
                <a:t>Klasifikasi</a:t>
              </a:r>
              <a:r>
                <a:rPr lang="en-US" sz="2200" dirty="0">
                  <a:solidFill>
                    <a:schemeClr val="tx1"/>
                  </a:solidFill>
                </a:rPr>
                <a:t> A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ECF06772-8948-4B3D-B54B-B259A2D6296F}"/>
                </a:ext>
              </a:extLst>
            </p:cNvPr>
            <p:cNvSpPr/>
            <p:nvPr/>
          </p:nvSpPr>
          <p:spPr>
            <a:xfrm>
              <a:off x="4916227" y="3756406"/>
              <a:ext cx="329817" cy="27718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D19B52DD-0F63-492D-9594-8AB5AF234EA4}"/>
                </a:ext>
              </a:extLst>
            </p:cNvPr>
            <p:cNvSpPr/>
            <p:nvPr/>
          </p:nvSpPr>
          <p:spPr>
            <a:xfrm>
              <a:off x="6906875" y="3749694"/>
              <a:ext cx="329817" cy="27718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488BCB6-3D15-449E-BCF3-AB2C6C071132}"/>
                </a:ext>
              </a:extLst>
            </p:cNvPr>
            <p:cNvSpPr/>
            <p:nvPr/>
          </p:nvSpPr>
          <p:spPr>
            <a:xfrm>
              <a:off x="8898038" y="3756406"/>
              <a:ext cx="329817" cy="27718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41E30A-95E3-4B2B-B390-76CB6C94EE7F}"/>
                </a:ext>
              </a:extLst>
            </p:cNvPr>
            <p:cNvSpPr/>
            <p:nvPr/>
          </p:nvSpPr>
          <p:spPr>
            <a:xfrm>
              <a:off x="9345103" y="3552654"/>
              <a:ext cx="2265919" cy="67126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solidFill>
                    <a:schemeClr val="bg1"/>
                  </a:solidFill>
                </a:rPr>
                <a:t>Akurasi</a:t>
              </a:r>
              <a:r>
                <a:rPr lang="en-US" sz="2200" dirty="0">
                  <a:solidFill>
                    <a:schemeClr val="bg1"/>
                  </a:solidFill>
                </a:rPr>
                <a:t> </a:t>
              </a:r>
              <a:r>
                <a:rPr lang="en-US" sz="2200" dirty="0" err="1">
                  <a:solidFill>
                    <a:schemeClr val="bg1"/>
                  </a:solidFill>
                </a:rPr>
                <a:t>Prediksi</a:t>
              </a:r>
              <a:r>
                <a:rPr lang="en-US" sz="2200" dirty="0">
                  <a:solidFill>
                    <a:schemeClr val="bg1"/>
                  </a:solidFill>
                </a:rPr>
                <a:t> 88%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C43164-2DDE-4B9A-9B65-6F5B13A3E81A}"/>
              </a:ext>
            </a:extLst>
          </p:cNvPr>
          <p:cNvGrpSpPr/>
          <p:nvPr/>
        </p:nvGrpSpPr>
        <p:grpSpPr>
          <a:xfrm>
            <a:off x="16899" y="4893445"/>
            <a:ext cx="12078037" cy="1467941"/>
            <a:chOff x="-331057" y="4893445"/>
            <a:chExt cx="12078037" cy="1467941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0F95E7F-ECF0-488B-B7EB-450BB5BC5342}"/>
                </a:ext>
              </a:extLst>
            </p:cNvPr>
            <p:cNvSpPr/>
            <p:nvPr/>
          </p:nvSpPr>
          <p:spPr>
            <a:xfrm>
              <a:off x="-331057" y="5281181"/>
              <a:ext cx="1484134" cy="7511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Protein Sequence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3D1EF16-1EDB-4FD0-B368-B9104208DEA4}"/>
                </a:ext>
              </a:extLst>
            </p:cNvPr>
            <p:cNvSpPr/>
            <p:nvPr/>
          </p:nvSpPr>
          <p:spPr>
            <a:xfrm>
              <a:off x="1744880" y="4893445"/>
              <a:ext cx="1316482" cy="5225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FE A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58A7B493-8DF8-4193-AEAF-73106D92FE98}"/>
                </a:ext>
              </a:extLst>
            </p:cNvPr>
            <p:cNvSpPr/>
            <p:nvPr/>
          </p:nvSpPr>
          <p:spPr>
            <a:xfrm rot="19771141">
              <a:off x="1218770" y="5149764"/>
              <a:ext cx="520872" cy="29972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3FCDEC7-E52E-48FF-9D78-934EC22D3B2F}"/>
                </a:ext>
              </a:extLst>
            </p:cNvPr>
            <p:cNvSpPr/>
            <p:nvPr/>
          </p:nvSpPr>
          <p:spPr>
            <a:xfrm>
              <a:off x="3514083" y="4902175"/>
              <a:ext cx="1299431" cy="5225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Output 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7E403D-D809-41C8-A8AE-7FC8E245E0DC}"/>
                </a:ext>
              </a:extLst>
            </p:cNvPr>
            <p:cNvSpPr/>
            <p:nvPr/>
          </p:nvSpPr>
          <p:spPr>
            <a:xfrm>
              <a:off x="8482652" y="5068731"/>
              <a:ext cx="1438192" cy="116797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solidFill>
                    <a:schemeClr val="tx1"/>
                  </a:solidFill>
                </a:rPr>
                <a:t>Algoritma</a:t>
              </a:r>
              <a:r>
                <a:rPr lang="en-US" sz="2200" dirty="0">
                  <a:solidFill>
                    <a:schemeClr val="tx1"/>
                  </a:solidFill>
                </a:rPr>
                <a:t> </a:t>
              </a:r>
              <a:r>
                <a:rPr lang="en-US" sz="2200" dirty="0" err="1">
                  <a:solidFill>
                    <a:schemeClr val="tx1"/>
                  </a:solidFill>
                </a:rPr>
                <a:t>Klasifikasi</a:t>
              </a:r>
              <a:r>
                <a:rPr lang="en-US" sz="2200" dirty="0">
                  <a:solidFill>
                    <a:schemeClr val="tx1"/>
                  </a:solidFill>
                </a:rPr>
                <a:t> A</a:t>
              </a:r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3F5EF837-50D2-454D-8A15-42CB1A565918}"/>
                </a:ext>
              </a:extLst>
            </p:cNvPr>
            <p:cNvSpPr/>
            <p:nvPr/>
          </p:nvSpPr>
          <p:spPr>
            <a:xfrm>
              <a:off x="3125855" y="5022819"/>
              <a:ext cx="329817" cy="277189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5EC2E03-C24F-4F0A-BACE-25E197105E40}"/>
                </a:ext>
              </a:extLst>
            </p:cNvPr>
            <p:cNvSpPr/>
            <p:nvPr/>
          </p:nvSpPr>
          <p:spPr>
            <a:xfrm>
              <a:off x="10038092" y="5514124"/>
              <a:ext cx="329817" cy="2771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D063C1-0BCD-489C-AFF9-E3B770F35FE4}"/>
                </a:ext>
              </a:extLst>
            </p:cNvPr>
            <p:cNvSpPr/>
            <p:nvPr/>
          </p:nvSpPr>
          <p:spPr>
            <a:xfrm>
              <a:off x="10447549" y="5105340"/>
              <a:ext cx="1299431" cy="10816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>
                  <a:solidFill>
                    <a:schemeClr val="bg1"/>
                  </a:solidFill>
                </a:rPr>
                <a:t>Akurasi</a:t>
              </a:r>
              <a:r>
                <a:rPr lang="en-US" sz="220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2200" dirty="0" err="1">
                  <a:solidFill>
                    <a:schemeClr val="bg1"/>
                  </a:solidFill>
                </a:rPr>
                <a:t>Prediksi</a:t>
              </a:r>
              <a:r>
                <a:rPr lang="en-US" sz="220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D595F8D-115D-4D0D-A30E-DAB766D08810}"/>
                </a:ext>
              </a:extLst>
            </p:cNvPr>
            <p:cNvSpPr/>
            <p:nvPr/>
          </p:nvSpPr>
          <p:spPr>
            <a:xfrm>
              <a:off x="1779667" y="5830142"/>
              <a:ext cx="1316482" cy="52251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FE B</a:t>
              </a: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CEABF075-3623-4FF5-9D7A-58ABD4925E61}"/>
                </a:ext>
              </a:extLst>
            </p:cNvPr>
            <p:cNvSpPr/>
            <p:nvPr/>
          </p:nvSpPr>
          <p:spPr>
            <a:xfrm rot="1780219">
              <a:off x="1183262" y="5885034"/>
              <a:ext cx="509254" cy="30068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5D1B827-95C9-4689-8388-3E4DAE3F27E3}"/>
                </a:ext>
              </a:extLst>
            </p:cNvPr>
            <p:cNvSpPr/>
            <p:nvPr/>
          </p:nvSpPr>
          <p:spPr>
            <a:xfrm>
              <a:off x="3548870" y="5838872"/>
              <a:ext cx="1316482" cy="52251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Output B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9C0A83A-36F4-4FA8-8C18-AAAB42F97799}"/>
                </a:ext>
              </a:extLst>
            </p:cNvPr>
            <p:cNvSpPr/>
            <p:nvPr/>
          </p:nvSpPr>
          <p:spPr>
            <a:xfrm>
              <a:off x="3160642" y="5959516"/>
              <a:ext cx="329817" cy="277189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  <p:sp>
          <p:nvSpPr>
            <p:cNvPr id="39" name="Arrow: Chevron 38">
              <a:extLst>
                <a:ext uri="{FF2B5EF4-FFF2-40B4-BE49-F238E27FC236}">
                  <a16:creationId xmlns:a16="http://schemas.microsoft.com/office/drawing/2014/main" id="{19018E15-7AD4-4904-B84C-86C8CC65A0E7}"/>
                </a:ext>
              </a:extLst>
            </p:cNvPr>
            <p:cNvSpPr/>
            <p:nvPr/>
          </p:nvSpPr>
          <p:spPr>
            <a:xfrm>
              <a:off x="4924740" y="4902175"/>
              <a:ext cx="236256" cy="1450481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16719E9-0BA0-4FFF-91A9-0DA25DAFDDC9}"/>
                </a:ext>
              </a:extLst>
            </p:cNvPr>
            <p:cNvSpPr/>
            <p:nvPr/>
          </p:nvSpPr>
          <p:spPr>
            <a:xfrm>
              <a:off x="5228487" y="5378186"/>
              <a:ext cx="1299431" cy="5225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tx1"/>
                  </a:solidFill>
                </a:rPr>
                <a:t>Output A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2C6398A-1657-46ED-9AC2-B00614B22E08}"/>
                </a:ext>
              </a:extLst>
            </p:cNvPr>
            <p:cNvSpPr/>
            <p:nvPr/>
          </p:nvSpPr>
          <p:spPr>
            <a:xfrm>
              <a:off x="6545132" y="5381526"/>
              <a:ext cx="1316482" cy="52251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Output B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DC89CE48-333E-414E-A61F-6129557C13F4}"/>
                </a:ext>
              </a:extLst>
            </p:cNvPr>
            <p:cNvSpPr/>
            <p:nvPr/>
          </p:nvSpPr>
          <p:spPr>
            <a:xfrm>
              <a:off x="8035587" y="5483698"/>
              <a:ext cx="329817" cy="2771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0110AD-AA33-4A51-8C47-C28C2B3DB9E1}"/>
              </a:ext>
            </a:extLst>
          </p:cNvPr>
          <p:cNvGrpSpPr/>
          <p:nvPr/>
        </p:nvGrpSpPr>
        <p:grpSpPr>
          <a:xfrm>
            <a:off x="6545132" y="461941"/>
            <a:ext cx="5538022" cy="5897090"/>
            <a:chOff x="6545132" y="461941"/>
            <a:chExt cx="5538022" cy="5897090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677EA573-17E8-4015-ABA5-FB3D809C6748}"/>
                </a:ext>
              </a:extLst>
            </p:cNvPr>
            <p:cNvSpPr/>
            <p:nvPr/>
          </p:nvSpPr>
          <p:spPr>
            <a:xfrm>
              <a:off x="6545132" y="1859536"/>
              <a:ext cx="1820272" cy="281235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D4C0FC0-8BC3-4B09-A223-3E1368C20FF4}"/>
                </a:ext>
              </a:extLst>
            </p:cNvPr>
            <p:cNvSpPr/>
            <p:nvPr/>
          </p:nvSpPr>
          <p:spPr>
            <a:xfrm>
              <a:off x="8698223" y="4920176"/>
              <a:ext cx="1718755" cy="143885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5B146C6-68D1-4F3D-90A8-614FB03A8A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35614" y="1303530"/>
              <a:ext cx="1246376" cy="6712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D968935-063F-4CF7-974D-F2853A90C554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9557601" y="1303691"/>
              <a:ext cx="386998" cy="36164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4632071-F4F8-4F58-B032-6105939EC0AE}"/>
                </a:ext>
              </a:extLst>
            </p:cNvPr>
            <p:cNvSpPr txBox="1"/>
            <p:nvPr/>
          </p:nvSpPr>
          <p:spPr>
            <a:xfrm>
              <a:off x="9220191" y="461941"/>
              <a:ext cx="2862963" cy="8309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Algoritma</a:t>
              </a:r>
              <a:r>
                <a:rPr lang="en-US" sz="2400" dirty="0"/>
                <a:t> </a:t>
              </a:r>
              <a:r>
                <a:rPr lang="en-US" sz="2400" dirty="0" err="1"/>
                <a:t>klasifikasi</a:t>
              </a:r>
              <a:endParaRPr lang="en-US" sz="2400" dirty="0"/>
            </a:p>
            <a:p>
              <a:r>
                <a:rPr lang="en-US" sz="2400" dirty="0"/>
                <a:t>yang </a:t>
              </a:r>
              <a:r>
                <a:rPr lang="en-US" sz="2400" dirty="0" err="1"/>
                <a:t>digunakan</a:t>
              </a:r>
              <a:r>
                <a:rPr lang="en-US" sz="2400" dirty="0"/>
                <a:t> </a:t>
              </a:r>
              <a:r>
                <a:rPr lang="en-US" sz="2400" dirty="0" err="1"/>
                <a:t>sama</a:t>
              </a:r>
              <a:endParaRPr lang="en-US" sz="2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15B556-2372-420C-8DCF-E36E3EA3C52B}"/>
              </a:ext>
            </a:extLst>
          </p:cNvPr>
          <p:cNvGrpSpPr/>
          <p:nvPr/>
        </p:nvGrpSpPr>
        <p:grpSpPr>
          <a:xfrm>
            <a:off x="3749201" y="1298083"/>
            <a:ext cx="8025426" cy="4993970"/>
            <a:chOff x="3749201" y="1298083"/>
            <a:chExt cx="8025426" cy="499397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A759BE5-A9C5-415C-BBD1-261CD4535F56}"/>
                </a:ext>
              </a:extLst>
            </p:cNvPr>
            <p:cNvSpPr/>
            <p:nvPr/>
          </p:nvSpPr>
          <p:spPr>
            <a:xfrm>
              <a:off x="9554458" y="2467609"/>
              <a:ext cx="619202" cy="61920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99D3AAF-2F6F-4FDE-84EB-2725F310C591}"/>
                </a:ext>
              </a:extLst>
            </p:cNvPr>
            <p:cNvSpPr/>
            <p:nvPr/>
          </p:nvSpPr>
          <p:spPr>
            <a:xfrm>
              <a:off x="9576113" y="3738331"/>
              <a:ext cx="619202" cy="61920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43C3618-9FE9-45E9-857C-361BE6F15910}"/>
                </a:ext>
              </a:extLst>
            </p:cNvPr>
            <p:cNvSpPr/>
            <p:nvPr/>
          </p:nvSpPr>
          <p:spPr>
            <a:xfrm>
              <a:off x="11155425" y="5672851"/>
              <a:ext cx="619202" cy="61920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092D8E-8AE6-4C30-B155-B5B8B8831B0D}"/>
                </a:ext>
              </a:extLst>
            </p:cNvPr>
            <p:cNvCxnSpPr>
              <a:cxnSpLocks/>
              <a:stCxn id="50" idx="2"/>
              <a:endCxn id="56" idx="3"/>
            </p:cNvCxnSpPr>
            <p:nvPr/>
          </p:nvCxnSpPr>
          <p:spPr>
            <a:xfrm flipH="1" flipV="1">
              <a:off x="7880845" y="1528916"/>
              <a:ext cx="1673613" cy="12482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C46958A-7CD2-406B-BDF0-AABE609B2056}"/>
                </a:ext>
              </a:extLst>
            </p:cNvPr>
            <p:cNvCxnSpPr>
              <a:cxnSpLocks/>
              <a:endCxn id="56" idx="3"/>
            </p:cNvCxnSpPr>
            <p:nvPr/>
          </p:nvCxnSpPr>
          <p:spPr>
            <a:xfrm flipH="1" flipV="1">
              <a:off x="7880845" y="1528916"/>
              <a:ext cx="1780792" cy="23470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8801050-4404-41BE-9BF5-74610880C05D}"/>
                </a:ext>
              </a:extLst>
            </p:cNvPr>
            <p:cNvCxnSpPr>
              <a:cxnSpLocks/>
              <a:stCxn id="52" idx="2"/>
              <a:endCxn id="56" idx="3"/>
            </p:cNvCxnSpPr>
            <p:nvPr/>
          </p:nvCxnSpPr>
          <p:spPr>
            <a:xfrm flipH="1" flipV="1">
              <a:off x="7880845" y="1528916"/>
              <a:ext cx="3274580" cy="445353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AF19496-95B0-42FE-A9CD-A71AFC6A4905}"/>
                </a:ext>
              </a:extLst>
            </p:cNvPr>
            <p:cNvSpPr txBox="1"/>
            <p:nvPr/>
          </p:nvSpPr>
          <p:spPr>
            <a:xfrm>
              <a:off x="3749201" y="1298083"/>
              <a:ext cx="4131644" cy="461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Nilai </a:t>
              </a:r>
              <a:r>
                <a:rPr lang="en-US" sz="2400" dirty="0" err="1"/>
                <a:t>akurasi</a:t>
              </a:r>
              <a:r>
                <a:rPr lang="en-US" sz="2400" dirty="0"/>
                <a:t> </a:t>
              </a:r>
              <a:r>
                <a:rPr lang="en-US" sz="2400" dirty="0" err="1"/>
                <a:t>prediksi</a:t>
              </a:r>
              <a:r>
                <a:rPr lang="en-US" sz="2400" dirty="0"/>
                <a:t> </a:t>
              </a:r>
              <a:r>
                <a:rPr lang="en-US" sz="2400" dirty="0" err="1"/>
                <a:t>meningkat</a:t>
              </a:r>
              <a:endParaRPr lang="en-US" sz="24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FF6C8FE-15C6-4488-998C-F68F3AA74696}"/>
              </a:ext>
            </a:extLst>
          </p:cNvPr>
          <p:cNvGrpSpPr/>
          <p:nvPr/>
        </p:nvGrpSpPr>
        <p:grpSpPr>
          <a:xfrm>
            <a:off x="4669939" y="767620"/>
            <a:ext cx="7403934" cy="5259873"/>
            <a:chOff x="4669939" y="767620"/>
            <a:chExt cx="7403934" cy="5259873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93FE9F4F-840A-4DDA-BA32-B594923AE4E0}"/>
                </a:ext>
              </a:extLst>
            </p:cNvPr>
            <p:cNvSpPr/>
            <p:nvPr/>
          </p:nvSpPr>
          <p:spPr>
            <a:xfrm>
              <a:off x="4669939" y="2173931"/>
              <a:ext cx="1604944" cy="214792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8DA77E7-9F8B-4DE1-B433-3DFE37BA6D59}"/>
                </a:ext>
              </a:extLst>
            </p:cNvPr>
            <p:cNvSpPr/>
            <p:nvPr/>
          </p:nvSpPr>
          <p:spPr>
            <a:xfrm>
              <a:off x="5508931" y="5292780"/>
              <a:ext cx="2810765" cy="73471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C8BC7E-D617-4821-AC90-9EB15AF8946B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flipV="1">
              <a:off x="6274883" y="1611413"/>
              <a:ext cx="3438141" cy="16364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B8F9B18-A1E6-4DE3-A463-B2564F5437C0}"/>
                </a:ext>
              </a:extLst>
            </p:cNvPr>
            <p:cNvCxnSpPr>
              <a:cxnSpLocks/>
              <a:stCxn id="59" idx="0"/>
            </p:cNvCxnSpPr>
            <p:nvPr/>
          </p:nvCxnSpPr>
          <p:spPr>
            <a:xfrm flipV="1">
              <a:off x="6914314" y="1636058"/>
              <a:ext cx="3209240" cy="36567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3DF2A5E-526B-47B7-8405-BBB7F9AC9EE4}"/>
                </a:ext>
              </a:extLst>
            </p:cNvPr>
            <p:cNvSpPr txBox="1"/>
            <p:nvPr/>
          </p:nvSpPr>
          <p:spPr>
            <a:xfrm>
              <a:off x="9013612" y="767620"/>
              <a:ext cx="3060261" cy="8309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Feature representation</a:t>
              </a:r>
            </a:p>
            <a:p>
              <a:r>
                <a:rPr lang="en-US" sz="2400" dirty="0" err="1"/>
                <a:t>berbeda</a:t>
              </a:r>
              <a:endParaRPr lang="en-US" sz="24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F43375-E49F-4FD8-812B-D6E300E470DA}"/>
              </a:ext>
            </a:extLst>
          </p:cNvPr>
          <p:cNvGrpSpPr/>
          <p:nvPr/>
        </p:nvGrpSpPr>
        <p:grpSpPr>
          <a:xfrm>
            <a:off x="428421" y="1292259"/>
            <a:ext cx="3069227" cy="1054912"/>
            <a:chOff x="428421" y="1292259"/>
            <a:chExt cx="3069227" cy="105491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7D9A1E-78FA-4789-ADF8-06B8807EAE36}"/>
                </a:ext>
              </a:extLst>
            </p:cNvPr>
            <p:cNvSpPr txBox="1"/>
            <p:nvPr/>
          </p:nvSpPr>
          <p:spPr>
            <a:xfrm>
              <a:off x="428421" y="1292259"/>
              <a:ext cx="2918619" cy="4616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FE=Feature Extraction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D25457F-81CE-43A2-9510-B7919C93960E}"/>
                </a:ext>
              </a:extLst>
            </p:cNvPr>
            <p:cNvCxnSpPr>
              <a:cxnSpLocks/>
              <a:stCxn id="8" idx="0"/>
              <a:endCxn id="63" idx="2"/>
            </p:cNvCxnSpPr>
            <p:nvPr/>
          </p:nvCxnSpPr>
          <p:spPr>
            <a:xfrm flipH="1" flipV="1">
              <a:off x="1887731" y="1753924"/>
              <a:ext cx="1609917" cy="5932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02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D19A88-4729-401B-9F7F-E140463B6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852"/>
          </a:xfrm>
        </p:spPr>
        <p:txBody>
          <a:bodyPr>
            <a:normAutofit/>
          </a:bodyPr>
          <a:lstStyle/>
          <a:p>
            <a:r>
              <a:rPr lang="en-US" dirty="0"/>
              <a:t>Protein Descriptor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CF2DB-D185-45FF-A854-02F37085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49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4A4625-CDB6-4DBA-873A-37D0F8E3C8C4}"/>
              </a:ext>
            </a:extLst>
          </p:cNvPr>
          <p:cNvSpPr/>
          <p:nvPr/>
        </p:nvSpPr>
        <p:spPr>
          <a:xfrm>
            <a:off x="6364448" y="1991629"/>
            <a:ext cx="2252948" cy="9141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Feature Extraction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E23D9E1-DE2C-4C30-977C-F60B66CC8C61}"/>
              </a:ext>
            </a:extLst>
          </p:cNvPr>
          <p:cNvSpPr/>
          <p:nvPr/>
        </p:nvSpPr>
        <p:spPr>
          <a:xfrm>
            <a:off x="1161843" y="1445414"/>
            <a:ext cx="3406702" cy="52322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"/>
              </a:rPr>
              <a:t>TEMSWPYNRFMWCNG</a:t>
            </a:r>
            <a:endParaRPr lang="en-US" sz="28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A269BF-C058-4ECC-8263-4F54B4AA1BBD}"/>
              </a:ext>
            </a:extLst>
          </p:cNvPr>
          <p:cNvSpPr txBox="1"/>
          <p:nvPr/>
        </p:nvSpPr>
        <p:spPr>
          <a:xfrm rot="16200000">
            <a:off x="-542353" y="2054952"/>
            <a:ext cx="2234593" cy="10156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Protein Sequence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85D656FD-2437-41C4-8048-D360EC1F0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727687"/>
              </p:ext>
            </p:extLst>
          </p:nvPr>
        </p:nvGraphicFramePr>
        <p:xfrm>
          <a:off x="9404225" y="1445414"/>
          <a:ext cx="2673828" cy="222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457">
                  <a:extLst>
                    <a:ext uri="{9D8B030D-6E8A-4147-A177-3AD203B41FA5}">
                      <a16:colId xmlns:a16="http://schemas.microsoft.com/office/drawing/2014/main" val="957265617"/>
                    </a:ext>
                  </a:extLst>
                </a:gridCol>
                <a:gridCol w="668457">
                  <a:extLst>
                    <a:ext uri="{9D8B030D-6E8A-4147-A177-3AD203B41FA5}">
                      <a16:colId xmlns:a16="http://schemas.microsoft.com/office/drawing/2014/main" val="1635959913"/>
                    </a:ext>
                  </a:extLst>
                </a:gridCol>
                <a:gridCol w="668457">
                  <a:extLst>
                    <a:ext uri="{9D8B030D-6E8A-4147-A177-3AD203B41FA5}">
                      <a16:colId xmlns:a16="http://schemas.microsoft.com/office/drawing/2014/main" val="2395994038"/>
                    </a:ext>
                  </a:extLst>
                </a:gridCol>
                <a:gridCol w="668457">
                  <a:extLst>
                    <a:ext uri="{9D8B030D-6E8A-4147-A177-3AD203B41FA5}">
                      <a16:colId xmlns:a16="http://schemas.microsoft.com/office/drawing/2014/main" val="4283397772"/>
                    </a:ext>
                  </a:extLst>
                </a:gridCol>
              </a:tblGrid>
              <a:tr h="555330"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23083"/>
                  </a:ext>
                </a:extLst>
              </a:tr>
              <a:tr h="5553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492436"/>
                  </a:ext>
                </a:extLst>
              </a:tr>
              <a:tr h="5553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931613"/>
                  </a:ext>
                </a:extLst>
              </a:tr>
              <a:tr h="5553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204836"/>
                  </a:ext>
                </a:extLst>
              </a:tr>
            </a:tbl>
          </a:graphicData>
        </a:graphic>
      </p:graphicFrame>
      <p:sp>
        <p:nvSpPr>
          <p:cNvPr id="27" name="Arrow: Right 26">
            <a:extLst>
              <a:ext uri="{FF2B5EF4-FFF2-40B4-BE49-F238E27FC236}">
                <a16:creationId xmlns:a16="http://schemas.microsoft.com/office/drawing/2014/main" id="{90F91639-E5C9-4D75-8320-2D999CA92B0C}"/>
              </a:ext>
            </a:extLst>
          </p:cNvPr>
          <p:cNvSpPr/>
          <p:nvPr/>
        </p:nvSpPr>
        <p:spPr>
          <a:xfrm>
            <a:off x="5717306" y="1461487"/>
            <a:ext cx="507455" cy="196751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64FB0F-2C35-4904-AF6F-115C8C73B482}"/>
              </a:ext>
            </a:extLst>
          </p:cNvPr>
          <p:cNvSpPr/>
          <p:nvPr/>
        </p:nvSpPr>
        <p:spPr>
          <a:xfrm>
            <a:off x="1172590" y="2315855"/>
            <a:ext cx="3032653" cy="52322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"/>
              </a:rPr>
              <a:t>PIKDRQPDDEMKK</a:t>
            </a:r>
            <a:endParaRPr lang="en-US" sz="28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8915F6-95BC-4288-B041-91ADE4ED4AC7}"/>
              </a:ext>
            </a:extLst>
          </p:cNvPr>
          <p:cNvSpPr/>
          <p:nvPr/>
        </p:nvSpPr>
        <p:spPr>
          <a:xfrm>
            <a:off x="1169858" y="3143512"/>
            <a:ext cx="4509115" cy="52322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"/>
              </a:rPr>
              <a:t>DGHAVRNAMKNVEYVQCNRL</a:t>
            </a:r>
            <a:endParaRPr lang="en-US" sz="2800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E40F828-6D8C-45AE-AA1B-1500BB53A3B1}"/>
              </a:ext>
            </a:extLst>
          </p:cNvPr>
          <p:cNvSpPr/>
          <p:nvPr/>
        </p:nvSpPr>
        <p:spPr>
          <a:xfrm>
            <a:off x="6357652" y="1991629"/>
            <a:ext cx="2252948" cy="91415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Protein Descriptor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736150-0BA2-4AC4-ACEE-35926B14A840}"/>
              </a:ext>
            </a:extLst>
          </p:cNvPr>
          <p:cNvGrpSpPr/>
          <p:nvPr/>
        </p:nvGrpSpPr>
        <p:grpSpPr>
          <a:xfrm>
            <a:off x="1045029" y="2905780"/>
            <a:ext cx="6439097" cy="3849251"/>
            <a:chOff x="1045029" y="2905780"/>
            <a:chExt cx="6439097" cy="384925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10EB9CE-F21B-4933-8D20-A8435046E968}"/>
                </a:ext>
              </a:extLst>
            </p:cNvPr>
            <p:cNvGrpSpPr/>
            <p:nvPr/>
          </p:nvGrpSpPr>
          <p:grpSpPr>
            <a:xfrm>
              <a:off x="1045029" y="3888287"/>
              <a:ext cx="6178731" cy="2866744"/>
              <a:chOff x="1045029" y="1593669"/>
              <a:chExt cx="6178731" cy="458491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B09FB57-9648-473F-8151-A68FDCE6EFAD}"/>
                  </a:ext>
                </a:extLst>
              </p:cNvPr>
              <p:cNvSpPr/>
              <p:nvPr/>
            </p:nvSpPr>
            <p:spPr>
              <a:xfrm>
                <a:off x="1045029" y="1593669"/>
                <a:ext cx="6178731" cy="421930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1F447A0-C908-4548-957F-2EAD5A021166}"/>
                  </a:ext>
                </a:extLst>
              </p:cNvPr>
              <p:cNvSpPr/>
              <p:nvPr/>
            </p:nvSpPr>
            <p:spPr>
              <a:xfrm>
                <a:off x="1045029" y="5534893"/>
                <a:ext cx="6178731" cy="643688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Alignment free descriptor</a:t>
                </a:r>
              </a:p>
            </p:txBody>
          </p:sp>
        </p:grpSp>
        <p:sp>
          <p:nvSpPr>
            <p:cNvPr id="45" name="Rounded Rectangle 25">
              <a:extLst>
                <a:ext uri="{FF2B5EF4-FFF2-40B4-BE49-F238E27FC236}">
                  <a16:creationId xmlns:a16="http://schemas.microsoft.com/office/drawing/2014/main" id="{9652A3AC-3D4B-4413-AA9A-A6A184DE3FB7}"/>
                </a:ext>
              </a:extLst>
            </p:cNvPr>
            <p:cNvSpPr/>
            <p:nvPr/>
          </p:nvSpPr>
          <p:spPr>
            <a:xfrm>
              <a:off x="1230925" y="4061923"/>
              <a:ext cx="2795451" cy="402470"/>
            </a:xfrm>
            <a:prstGeom prst="round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Amino Acid Composition</a:t>
              </a:r>
            </a:p>
          </p:txBody>
        </p:sp>
        <p:sp>
          <p:nvSpPr>
            <p:cNvPr id="46" name="Rounded Rectangle 34">
              <a:extLst>
                <a:ext uri="{FF2B5EF4-FFF2-40B4-BE49-F238E27FC236}">
                  <a16:creationId xmlns:a16="http://schemas.microsoft.com/office/drawing/2014/main" id="{2BAD4B7B-E7D0-4D8F-945C-6B04384E8CFC}"/>
                </a:ext>
              </a:extLst>
            </p:cNvPr>
            <p:cNvSpPr/>
            <p:nvPr/>
          </p:nvSpPr>
          <p:spPr>
            <a:xfrm>
              <a:off x="1230924" y="4631718"/>
              <a:ext cx="2795451" cy="627017"/>
            </a:xfrm>
            <a:prstGeom prst="round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Composition/Translation/ Distribution</a:t>
              </a:r>
            </a:p>
          </p:txBody>
        </p:sp>
        <p:sp>
          <p:nvSpPr>
            <p:cNvPr id="47" name="Rounded Rectangle 36">
              <a:extLst>
                <a:ext uri="{FF2B5EF4-FFF2-40B4-BE49-F238E27FC236}">
                  <a16:creationId xmlns:a16="http://schemas.microsoft.com/office/drawing/2014/main" id="{4C50FE7A-E969-4388-8522-E24F1BDBADD6}"/>
                </a:ext>
              </a:extLst>
            </p:cNvPr>
            <p:cNvSpPr/>
            <p:nvPr/>
          </p:nvSpPr>
          <p:spPr>
            <a:xfrm>
              <a:off x="1230923" y="5375150"/>
              <a:ext cx="2795451" cy="402470"/>
            </a:xfrm>
            <a:prstGeom prst="round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Quasi Sequence Order</a:t>
              </a:r>
            </a:p>
          </p:txBody>
        </p:sp>
        <p:sp>
          <p:nvSpPr>
            <p:cNvPr id="48" name="Rounded Rectangle 39">
              <a:extLst>
                <a:ext uri="{FF2B5EF4-FFF2-40B4-BE49-F238E27FC236}">
                  <a16:creationId xmlns:a16="http://schemas.microsoft.com/office/drawing/2014/main" id="{CA635212-CA50-464C-A244-49EEAD918EB9}"/>
                </a:ext>
              </a:extLst>
            </p:cNvPr>
            <p:cNvSpPr/>
            <p:nvPr/>
          </p:nvSpPr>
          <p:spPr>
            <a:xfrm>
              <a:off x="1230922" y="5875496"/>
              <a:ext cx="2795451" cy="402470"/>
            </a:xfrm>
            <a:prstGeom prst="round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Proteochemometric</a:t>
              </a:r>
            </a:p>
          </p:txBody>
        </p:sp>
        <p:sp>
          <p:nvSpPr>
            <p:cNvPr id="49" name="Rounded Rectangle 33">
              <a:extLst>
                <a:ext uri="{FF2B5EF4-FFF2-40B4-BE49-F238E27FC236}">
                  <a16:creationId xmlns:a16="http://schemas.microsoft.com/office/drawing/2014/main" id="{27DE3507-BDA0-47F0-847F-4A702D13E521}"/>
                </a:ext>
              </a:extLst>
            </p:cNvPr>
            <p:cNvSpPr/>
            <p:nvPr/>
          </p:nvSpPr>
          <p:spPr>
            <a:xfrm>
              <a:off x="4212270" y="4038382"/>
              <a:ext cx="2795451" cy="426012"/>
            </a:xfrm>
            <a:prstGeom prst="round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Autocorrelation</a:t>
              </a:r>
            </a:p>
          </p:txBody>
        </p:sp>
        <p:sp>
          <p:nvSpPr>
            <p:cNvPr id="50" name="Rounded Rectangle 35">
              <a:extLst>
                <a:ext uri="{FF2B5EF4-FFF2-40B4-BE49-F238E27FC236}">
                  <a16:creationId xmlns:a16="http://schemas.microsoft.com/office/drawing/2014/main" id="{740D5665-BFC0-4C6B-8214-2FCE15F2B705}"/>
                </a:ext>
              </a:extLst>
            </p:cNvPr>
            <p:cNvSpPr/>
            <p:nvPr/>
          </p:nvSpPr>
          <p:spPr>
            <a:xfrm>
              <a:off x="4205242" y="5412153"/>
              <a:ext cx="2795451" cy="426013"/>
            </a:xfrm>
            <a:prstGeom prst="round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Conjoint Triad</a:t>
              </a:r>
            </a:p>
          </p:txBody>
        </p:sp>
        <p:sp>
          <p:nvSpPr>
            <p:cNvPr id="51" name="Rounded Rectangle 37">
              <a:extLst>
                <a:ext uri="{FF2B5EF4-FFF2-40B4-BE49-F238E27FC236}">
                  <a16:creationId xmlns:a16="http://schemas.microsoft.com/office/drawing/2014/main" id="{725DD63C-982B-4D4E-ACCD-D2CA9E7EFE7E}"/>
                </a:ext>
              </a:extLst>
            </p:cNvPr>
            <p:cNvSpPr/>
            <p:nvPr/>
          </p:nvSpPr>
          <p:spPr>
            <a:xfrm>
              <a:off x="4205243" y="4644736"/>
              <a:ext cx="2795451" cy="627017"/>
            </a:xfrm>
            <a:prstGeom prst="roundRect">
              <a:avLst/>
            </a:prstGeom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Pseudo Amino Acid Composition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962228-1719-4CC9-B288-F373BED6352C}"/>
                </a:ext>
              </a:extLst>
            </p:cNvPr>
            <p:cNvCxnSpPr>
              <a:stCxn id="31" idx="2"/>
            </p:cNvCxnSpPr>
            <p:nvPr/>
          </p:nvCxnSpPr>
          <p:spPr>
            <a:xfrm flipH="1">
              <a:off x="6019784" y="2905780"/>
              <a:ext cx="1464342" cy="982507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1938E7-D43E-4D51-A55C-E317B2EAE0E6}"/>
              </a:ext>
            </a:extLst>
          </p:cNvPr>
          <p:cNvGrpSpPr/>
          <p:nvPr/>
        </p:nvGrpSpPr>
        <p:grpSpPr>
          <a:xfrm>
            <a:off x="7484126" y="2905780"/>
            <a:ext cx="3915114" cy="3876304"/>
            <a:chOff x="7484126" y="2905780"/>
            <a:chExt cx="3915114" cy="387630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264139F-AA08-44F9-ACE4-F21FBB91E4FB}"/>
                </a:ext>
              </a:extLst>
            </p:cNvPr>
            <p:cNvGrpSpPr/>
            <p:nvPr/>
          </p:nvGrpSpPr>
          <p:grpSpPr>
            <a:xfrm>
              <a:off x="7687211" y="3854731"/>
              <a:ext cx="3712029" cy="2927353"/>
              <a:chOff x="7641771" y="1593669"/>
              <a:chExt cx="3712029" cy="4219302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99550BE-152B-4891-883E-6DA8E5B2C344}"/>
                  </a:ext>
                </a:extLst>
              </p:cNvPr>
              <p:cNvSpPr/>
              <p:nvPr/>
            </p:nvSpPr>
            <p:spPr>
              <a:xfrm>
                <a:off x="7641771" y="1593669"/>
                <a:ext cx="3712029" cy="4219302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A828F4A-4C91-438D-90B1-323B350BF8A2}"/>
                  </a:ext>
                </a:extLst>
              </p:cNvPr>
              <p:cNvSpPr/>
              <p:nvPr/>
            </p:nvSpPr>
            <p:spPr>
              <a:xfrm>
                <a:off x="7641771" y="5193884"/>
                <a:ext cx="3712029" cy="619087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Alignment-based descriptor</a:t>
                </a:r>
              </a:p>
            </p:txBody>
          </p:sp>
        </p:grpSp>
        <p:sp>
          <p:nvSpPr>
            <p:cNvPr id="52" name="Rounded Rectangle 38">
              <a:extLst>
                <a:ext uri="{FF2B5EF4-FFF2-40B4-BE49-F238E27FC236}">
                  <a16:creationId xmlns:a16="http://schemas.microsoft.com/office/drawing/2014/main" id="{DB21A753-A8AB-43AB-93DD-9CC39F181416}"/>
                </a:ext>
              </a:extLst>
            </p:cNvPr>
            <p:cNvSpPr/>
            <p:nvPr/>
          </p:nvSpPr>
          <p:spPr>
            <a:xfrm>
              <a:off x="8165624" y="4055159"/>
              <a:ext cx="2795451" cy="627017"/>
            </a:xfrm>
            <a:prstGeom prst="round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Profile-Based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242E098-F197-4BF7-9E3A-2C90FB37C6C5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7484126" y="2905780"/>
              <a:ext cx="1617929" cy="94895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F5EABC23-5C04-43F6-8E5A-792DC7918E45}"/>
              </a:ext>
            </a:extLst>
          </p:cNvPr>
          <p:cNvSpPr/>
          <p:nvPr/>
        </p:nvSpPr>
        <p:spPr>
          <a:xfrm>
            <a:off x="8743491" y="1475409"/>
            <a:ext cx="507455" cy="196751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E35998-981A-43FE-9565-C18DD8D4426E}"/>
              </a:ext>
            </a:extLst>
          </p:cNvPr>
          <p:cNvSpPr txBox="1"/>
          <p:nvPr/>
        </p:nvSpPr>
        <p:spPr>
          <a:xfrm>
            <a:off x="5798259" y="5249184"/>
            <a:ext cx="3496738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8 group yang </a:t>
            </a:r>
            <a:r>
              <a:rPr lang="en-US" sz="2400" dirty="0" err="1"/>
              <a:t>terdiri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22 protein descriptor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77435F-BA44-4C25-AB4D-5217222896C5}"/>
              </a:ext>
            </a:extLst>
          </p:cNvPr>
          <p:cNvGrpSpPr/>
          <p:nvPr/>
        </p:nvGrpSpPr>
        <p:grpSpPr>
          <a:xfrm>
            <a:off x="4026376" y="250631"/>
            <a:ext cx="6690435" cy="4012527"/>
            <a:chOff x="7361940" y="104654"/>
            <a:chExt cx="6690435" cy="401252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1FF384-966D-418A-9D08-5AC7CB58C234}"/>
                </a:ext>
              </a:extLst>
            </p:cNvPr>
            <p:cNvSpPr txBox="1"/>
            <p:nvPr/>
          </p:nvSpPr>
          <p:spPr>
            <a:xfrm>
              <a:off x="10555637" y="104654"/>
              <a:ext cx="3496738" cy="1200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Amino Acid Composition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Dipeptide Composition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Tripeptide Composition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6D6F07A-A922-49D4-8C62-9D5AEA2AF873}"/>
                </a:ext>
              </a:extLst>
            </p:cNvPr>
            <p:cNvCxnSpPr>
              <a:cxnSpLocks/>
              <a:stCxn id="59" idx="1"/>
              <a:endCxn id="45" idx="3"/>
            </p:cNvCxnSpPr>
            <p:nvPr/>
          </p:nvCxnSpPr>
          <p:spPr>
            <a:xfrm flipH="1">
              <a:off x="7361940" y="704819"/>
              <a:ext cx="3193697" cy="34123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EE01094-CD18-4345-B32F-E870C17CBDF2}"/>
              </a:ext>
            </a:extLst>
          </p:cNvPr>
          <p:cNvGrpSpPr/>
          <p:nvPr/>
        </p:nvGrpSpPr>
        <p:grpSpPr>
          <a:xfrm>
            <a:off x="4026373" y="197740"/>
            <a:ext cx="4882735" cy="4760154"/>
            <a:chOff x="7361941" y="104654"/>
            <a:chExt cx="4614049" cy="401252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30507B-BFBB-4456-8CAC-51E6EB5F22CA}"/>
                </a:ext>
              </a:extLst>
            </p:cNvPr>
            <p:cNvSpPr txBox="1"/>
            <p:nvPr/>
          </p:nvSpPr>
          <p:spPr>
            <a:xfrm>
              <a:off x="10555637" y="104654"/>
              <a:ext cx="1420353" cy="1200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CTDC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CTDT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CTDD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870EABB-D2E4-451F-824C-2BE9F25E6221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flipH="1">
              <a:off x="7361941" y="617609"/>
              <a:ext cx="3193696" cy="34995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10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8A143-0C2E-419D-83F5-67258E3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6DAAC8-7DA3-4162-BA17-5CAF43759D32}"/>
              </a:ext>
            </a:extLst>
          </p:cNvPr>
          <p:cNvSpPr/>
          <p:nvPr/>
        </p:nvSpPr>
        <p:spPr>
          <a:xfrm rot="16200000">
            <a:off x="-3014600" y="3003536"/>
            <a:ext cx="6878864" cy="830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/>
              <a:t>Bioinformatika</a:t>
            </a:r>
            <a:endParaRPr lang="en-US" sz="5000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37BB3C6D-2556-41EA-9FFE-18E394D2D960}"/>
              </a:ext>
            </a:extLst>
          </p:cNvPr>
          <p:cNvSpPr/>
          <p:nvPr/>
        </p:nvSpPr>
        <p:spPr>
          <a:xfrm>
            <a:off x="1304144" y="1668905"/>
            <a:ext cx="1356610" cy="11017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Biologi</a:t>
            </a:r>
            <a:endParaRPr lang="en-US" sz="3000" dirty="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7636F40-B88F-4D8B-B9C3-36A50DD62453}"/>
              </a:ext>
            </a:extLst>
          </p:cNvPr>
          <p:cNvSpPr/>
          <p:nvPr/>
        </p:nvSpPr>
        <p:spPr>
          <a:xfrm>
            <a:off x="1304144" y="4087318"/>
            <a:ext cx="1356610" cy="11017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Kimia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2608E43-C6BE-4310-9F20-6D05762F3E3A}"/>
              </a:ext>
            </a:extLst>
          </p:cNvPr>
          <p:cNvSpPr/>
          <p:nvPr/>
        </p:nvSpPr>
        <p:spPr>
          <a:xfrm>
            <a:off x="2817733" y="1621436"/>
            <a:ext cx="307299" cy="356765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895D06-4318-4BC5-9B4E-3EF5B5C0CBA3}"/>
              </a:ext>
            </a:extLst>
          </p:cNvPr>
          <p:cNvSpPr/>
          <p:nvPr/>
        </p:nvSpPr>
        <p:spPr>
          <a:xfrm>
            <a:off x="3440006" y="1775084"/>
            <a:ext cx="3325787" cy="9368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www.drugbank.ca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489B16-7B6F-42A3-B372-3459121AE453}"/>
              </a:ext>
            </a:extLst>
          </p:cNvPr>
          <p:cNvSpPr/>
          <p:nvPr/>
        </p:nvSpPr>
        <p:spPr>
          <a:xfrm>
            <a:off x="3440004" y="2925580"/>
            <a:ext cx="3325789" cy="9368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www.ncbi.nlm.nih.gov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982E12-966F-446C-BAD6-C54EC29DCF4D}"/>
              </a:ext>
            </a:extLst>
          </p:cNvPr>
          <p:cNvSpPr/>
          <p:nvPr/>
        </p:nvSpPr>
        <p:spPr>
          <a:xfrm>
            <a:off x="3440005" y="4087318"/>
            <a:ext cx="3325788" cy="9368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www.uniprot.org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7A29446-E9FB-4DFC-9EC2-CA1694CD7811}"/>
              </a:ext>
            </a:extLst>
          </p:cNvPr>
          <p:cNvGrpSpPr/>
          <p:nvPr/>
        </p:nvGrpSpPr>
        <p:grpSpPr>
          <a:xfrm>
            <a:off x="7486004" y="136525"/>
            <a:ext cx="4182752" cy="1703073"/>
            <a:chOff x="7486004" y="136525"/>
            <a:chExt cx="4182752" cy="17030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E53C6FF-B4B5-40A7-9CFE-F789220B2E67}"/>
                </a:ext>
              </a:extLst>
            </p:cNvPr>
            <p:cNvSpPr txBox="1"/>
            <p:nvPr/>
          </p:nvSpPr>
          <p:spPr>
            <a:xfrm>
              <a:off x="7630830" y="639269"/>
              <a:ext cx="4037926" cy="120032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/>
                <a:t>TCGAGCCGAAGTAGCAATTGTTAGTAAGAGACCGTCTGTGGAGATAATGACTGATGGCCT …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9260EB-DA46-4A66-83EF-DCBE45E42F2C}"/>
                </a:ext>
              </a:extLst>
            </p:cNvPr>
            <p:cNvSpPr txBox="1"/>
            <p:nvPr/>
          </p:nvSpPr>
          <p:spPr>
            <a:xfrm>
              <a:off x="7486004" y="136525"/>
              <a:ext cx="249619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DNA Sequence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31FD7B2-23CE-4EED-AA0B-35A30E928532}"/>
              </a:ext>
            </a:extLst>
          </p:cNvPr>
          <p:cNvGrpSpPr/>
          <p:nvPr/>
        </p:nvGrpSpPr>
        <p:grpSpPr>
          <a:xfrm>
            <a:off x="7549392" y="2182205"/>
            <a:ext cx="4119364" cy="1680260"/>
            <a:chOff x="7549392" y="1942794"/>
            <a:chExt cx="4119364" cy="168026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FF366F-3652-40E8-B775-A0F271197C4A}"/>
                </a:ext>
              </a:extLst>
            </p:cNvPr>
            <p:cNvSpPr txBox="1"/>
            <p:nvPr/>
          </p:nvSpPr>
          <p:spPr>
            <a:xfrm>
              <a:off x="7630830" y="2422725"/>
              <a:ext cx="4037926" cy="1200329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KFWYQLVCAMCMMSISVSMIHYIVDRHHDVQWWFECNKTNVVFMCPQIHMPTLVFPACAP …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CC4F9FC-9884-4332-91B7-3CBAFA0A4393}"/>
                </a:ext>
              </a:extLst>
            </p:cNvPr>
            <p:cNvSpPr txBox="1"/>
            <p:nvPr/>
          </p:nvSpPr>
          <p:spPr>
            <a:xfrm>
              <a:off x="7549392" y="1942794"/>
              <a:ext cx="292349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Protein Sequence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E84776-1093-4E84-A9C4-760AD2FAE5BD}"/>
              </a:ext>
            </a:extLst>
          </p:cNvPr>
          <p:cNvGrpSpPr/>
          <p:nvPr/>
        </p:nvGrpSpPr>
        <p:grpSpPr>
          <a:xfrm>
            <a:off x="7486004" y="4041081"/>
            <a:ext cx="3541910" cy="2315269"/>
            <a:chOff x="7486004" y="4041081"/>
            <a:chExt cx="3541910" cy="231526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BDC33D5-C28C-44F4-9B56-94A96C88C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830" y="4087318"/>
              <a:ext cx="3028204" cy="1912761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E750AA1-DA6D-49A1-8C22-7ED3AA076BB0}"/>
                </a:ext>
              </a:extLst>
            </p:cNvPr>
            <p:cNvSpPr/>
            <p:nvPr/>
          </p:nvSpPr>
          <p:spPr>
            <a:xfrm>
              <a:off x="7630830" y="5894685"/>
              <a:ext cx="33970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CC(=O)NC1=CC=C(O)C=C1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DA9C378-81C1-4FD3-A80F-CF13667A60C7}"/>
                </a:ext>
              </a:extLst>
            </p:cNvPr>
            <p:cNvSpPr txBox="1"/>
            <p:nvPr/>
          </p:nvSpPr>
          <p:spPr>
            <a:xfrm>
              <a:off x="7486004" y="4041081"/>
              <a:ext cx="93968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Drug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7122C06-5D01-45A7-AF5A-27ADCCA09A0F}"/>
              </a:ext>
            </a:extLst>
          </p:cNvPr>
          <p:cNvGrpSpPr/>
          <p:nvPr/>
        </p:nvGrpSpPr>
        <p:grpSpPr>
          <a:xfrm>
            <a:off x="3974853" y="413524"/>
            <a:ext cx="3574539" cy="3904556"/>
            <a:chOff x="3974853" y="413524"/>
            <a:chExt cx="3574539" cy="390455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024F3A4-478D-46EE-9F33-8466431D98C5}"/>
                </a:ext>
              </a:extLst>
            </p:cNvPr>
            <p:cNvGrpSpPr/>
            <p:nvPr/>
          </p:nvGrpSpPr>
          <p:grpSpPr>
            <a:xfrm>
              <a:off x="3974853" y="413524"/>
              <a:ext cx="3511151" cy="514042"/>
              <a:chOff x="5452380" y="1787623"/>
              <a:chExt cx="3489108" cy="578933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DD5FA2E-BFCC-4F7D-AC4D-F2D739F13ACA}"/>
                  </a:ext>
                </a:extLst>
              </p:cNvPr>
              <p:cNvCxnSpPr>
                <a:cxnSpLocks/>
                <a:stCxn id="38" idx="1"/>
                <a:endCxn id="48" idx="3"/>
              </p:cNvCxnSpPr>
              <p:nvPr/>
            </p:nvCxnSpPr>
            <p:spPr>
              <a:xfrm flipH="1">
                <a:off x="7816114" y="1787623"/>
                <a:ext cx="1125374" cy="31896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CD6BB5C-2B5D-467A-A1C7-7CDAE50753C8}"/>
                  </a:ext>
                </a:extLst>
              </p:cNvPr>
              <p:cNvSpPr txBox="1"/>
              <p:nvPr/>
            </p:nvSpPr>
            <p:spPr>
              <a:xfrm>
                <a:off x="5452380" y="1846612"/>
                <a:ext cx="2363734" cy="51994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Raw Data = Text</a:t>
                </a: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E260A36-4679-4B9D-8B05-7C4268FCB9F8}"/>
                </a:ext>
              </a:extLst>
            </p:cNvPr>
            <p:cNvCxnSpPr>
              <a:cxnSpLocks/>
              <a:stCxn id="39" idx="1"/>
              <a:endCxn id="48" idx="3"/>
            </p:cNvCxnSpPr>
            <p:nvPr/>
          </p:nvCxnSpPr>
          <p:spPr>
            <a:xfrm flipH="1" flipV="1">
              <a:off x="6353520" y="696733"/>
              <a:ext cx="1195872" cy="17624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7F5386A-F0AD-41EE-8EF0-A2C7081E0CF7}"/>
                </a:ext>
              </a:extLst>
            </p:cNvPr>
            <p:cNvCxnSpPr>
              <a:cxnSpLocks/>
              <a:stCxn id="44" idx="1"/>
              <a:endCxn id="48" idx="3"/>
            </p:cNvCxnSpPr>
            <p:nvPr/>
          </p:nvCxnSpPr>
          <p:spPr>
            <a:xfrm flipH="1" flipV="1">
              <a:off x="6353520" y="696733"/>
              <a:ext cx="1132484" cy="36213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0EACB1-DF58-4C30-A6DF-F977D0FB7746}"/>
              </a:ext>
            </a:extLst>
          </p:cNvPr>
          <p:cNvGrpSpPr/>
          <p:nvPr/>
        </p:nvGrpSpPr>
        <p:grpSpPr>
          <a:xfrm>
            <a:off x="2197056" y="5024203"/>
            <a:ext cx="4969496" cy="1220742"/>
            <a:chOff x="4787073" y="1407666"/>
            <a:chExt cx="4938297" cy="137484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745FFE-FC51-4377-8BE6-BF4CF4BAFDB8}"/>
                </a:ext>
              </a:extLst>
            </p:cNvPr>
            <p:cNvCxnSpPr>
              <a:cxnSpLocks/>
              <a:stCxn id="9" idx="2"/>
              <a:endCxn id="28" idx="0"/>
            </p:cNvCxnSpPr>
            <p:nvPr/>
          </p:nvCxnSpPr>
          <p:spPr>
            <a:xfrm flipH="1">
              <a:off x="7256222" y="1407666"/>
              <a:ext cx="418451" cy="43894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A8DDB4-9266-4E67-8F6B-0DC1E424029C}"/>
                </a:ext>
              </a:extLst>
            </p:cNvPr>
            <p:cNvSpPr txBox="1"/>
            <p:nvPr/>
          </p:nvSpPr>
          <p:spPr>
            <a:xfrm>
              <a:off x="4787073" y="1846611"/>
              <a:ext cx="4938297" cy="9358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Tempat</a:t>
              </a:r>
              <a:r>
                <a:rPr lang="en-US" sz="2400" dirty="0"/>
                <a:t> </a:t>
              </a:r>
              <a:r>
                <a:rPr lang="en-US" sz="2400" dirty="0" err="1"/>
                <a:t>penyimpanan</a:t>
              </a:r>
              <a:r>
                <a:rPr lang="en-US" sz="2400" dirty="0"/>
                <a:t> data </a:t>
              </a:r>
              <a:r>
                <a:rPr lang="en-US" sz="2400" dirty="0" err="1"/>
                <a:t>biologi</a:t>
              </a:r>
              <a:r>
                <a:rPr lang="en-US" sz="2400" dirty="0"/>
                <a:t> yang </a:t>
              </a:r>
              <a:r>
                <a:rPr lang="en-US" sz="2400" dirty="0" err="1"/>
                <a:t>dapat</a:t>
              </a:r>
              <a:r>
                <a:rPr lang="en-US" sz="2400" dirty="0"/>
                <a:t> di </a:t>
              </a:r>
              <a:r>
                <a:rPr lang="en-US" sz="2400" dirty="0" err="1"/>
                <a:t>akses</a:t>
              </a:r>
              <a:r>
                <a:rPr lang="en-US" sz="2400" dirty="0"/>
                <a:t> oleh public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372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570D-961E-48F3-A13A-79D301DE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Descriptor 2/2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FB622-F3F2-460D-8D50-FDA67BE3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50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6454F9-9C88-42FC-92F1-B997C012E61A}"/>
              </a:ext>
            </a:extLst>
          </p:cNvPr>
          <p:cNvSpPr/>
          <p:nvPr/>
        </p:nvSpPr>
        <p:spPr>
          <a:xfrm>
            <a:off x="2580627" y="1808319"/>
            <a:ext cx="3406702" cy="52322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ourier"/>
              </a:rPr>
              <a:t>TEMSWPYNRFMWCNG</a:t>
            </a:r>
            <a:endParaRPr lang="en-US" sz="28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9F7F1F-734B-4615-B7BA-8FE6AEEC4136}"/>
              </a:ext>
            </a:extLst>
          </p:cNvPr>
          <p:cNvSpPr/>
          <p:nvPr/>
        </p:nvSpPr>
        <p:spPr>
          <a:xfrm>
            <a:off x="2117505" y="2934872"/>
            <a:ext cx="4332946" cy="143165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Protein Descriptor</a:t>
            </a:r>
          </a:p>
          <a:p>
            <a:pPr algn="ctr"/>
            <a:r>
              <a:rPr lang="en-US" sz="3200" dirty="0"/>
              <a:t>Amino Acid Descriptor (AAC)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216CD76-C017-469F-8B3A-EF71EF6892ED}"/>
              </a:ext>
            </a:extLst>
          </p:cNvPr>
          <p:cNvSpPr/>
          <p:nvPr/>
        </p:nvSpPr>
        <p:spPr>
          <a:xfrm rot="5400000">
            <a:off x="4129863" y="2213229"/>
            <a:ext cx="308230" cy="8399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F7FBCF1-68A9-4C1D-9C29-FEFB99E2E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422637"/>
              </p:ext>
            </p:extLst>
          </p:nvPr>
        </p:nvGraphicFramePr>
        <p:xfrm>
          <a:off x="219978" y="4847235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9149114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517858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23091529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46430536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4556321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2415753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28844374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2654027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7341945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21487354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04691028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63148916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81190640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81544397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63320536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34219914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28726203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1359946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28179992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34620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72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569574"/>
                  </a:ext>
                </a:extLst>
              </a:tr>
            </a:tbl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F0D9FE93-3565-4353-B37B-86D4C10DB1CC}"/>
              </a:ext>
            </a:extLst>
          </p:cNvPr>
          <p:cNvSpPr/>
          <p:nvPr/>
        </p:nvSpPr>
        <p:spPr>
          <a:xfrm rot="5400000">
            <a:off x="4129863" y="4176170"/>
            <a:ext cx="308230" cy="83995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08AF637-E7A9-4224-978C-EFD01A9C5D81}"/>
              </a:ext>
            </a:extLst>
          </p:cNvPr>
          <p:cNvSpPr/>
          <p:nvPr/>
        </p:nvSpPr>
        <p:spPr>
          <a:xfrm rot="5400000">
            <a:off x="4054748" y="1822109"/>
            <a:ext cx="458459" cy="8128000"/>
          </a:xfrm>
          <a:prstGeom prst="rightBrac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9E83CA-BF25-4444-A1DF-D108148DE96A}"/>
              </a:ext>
            </a:extLst>
          </p:cNvPr>
          <p:cNvSpPr txBox="1"/>
          <p:nvPr/>
        </p:nvSpPr>
        <p:spPr>
          <a:xfrm>
            <a:off x="2604800" y="6232970"/>
            <a:ext cx="3382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 feature </a:t>
            </a:r>
            <a:r>
              <a:rPr lang="en-US" sz="3200" dirty="0" err="1"/>
              <a:t>numerik</a:t>
            </a:r>
            <a:endParaRPr lang="en-US" sz="3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0315D6-1457-4357-973B-2A4F50674980}"/>
              </a:ext>
            </a:extLst>
          </p:cNvPr>
          <p:cNvGrpSpPr/>
          <p:nvPr/>
        </p:nvGrpSpPr>
        <p:grpSpPr>
          <a:xfrm>
            <a:off x="6450451" y="1372163"/>
            <a:ext cx="5428360" cy="2278538"/>
            <a:chOff x="9786015" y="1226186"/>
            <a:chExt cx="5428360" cy="22785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07E989-6197-4CB0-99B2-740241D8FCC2}"/>
                </a:ext>
              </a:extLst>
            </p:cNvPr>
            <p:cNvSpPr txBox="1"/>
            <p:nvPr/>
          </p:nvSpPr>
          <p:spPr>
            <a:xfrm>
              <a:off x="10365538" y="1226186"/>
              <a:ext cx="4848837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Dipeptide Composition (DC) </a:t>
              </a:r>
              <a:r>
                <a:rPr lang="en-US" sz="24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400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Tripeptide Composition (TC) </a:t>
              </a:r>
              <a:r>
                <a:rPr lang="en-US" sz="24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8000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88F9B2F-CE32-42B4-BFE2-CA957CC543EC}"/>
                </a:ext>
              </a:extLst>
            </p:cNvPr>
            <p:cNvCxnSpPr>
              <a:cxnSpLocks/>
              <a:stCxn id="13" idx="1"/>
              <a:endCxn id="5" idx="3"/>
            </p:cNvCxnSpPr>
            <p:nvPr/>
          </p:nvCxnSpPr>
          <p:spPr>
            <a:xfrm flipH="1">
              <a:off x="9786015" y="1641685"/>
              <a:ext cx="579523" cy="18630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5A64CE-EDE6-4A6B-A7BB-7CDEE97FA351}"/>
              </a:ext>
            </a:extLst>
          </p:cNvPr>
          <p:cNvGrpSpPr/>
          <p:nvPr/>
        </p:nvGrpSpPr>
        <p:grpSpPr>
          <a:xfrm>
            <a:off x="6450451" y="2479090"/>
            <a:ext cx="4748852" cy="1200329"/>
            <a:chOff x="9786015" y="1226186"/>
            <a:chExt cx="4748852" cy="12003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BBE017-362A-41F7-AE01-33CEA59B6A38}"/>
                </a:ext>
              </a:extLst>
            </p:cNvPr>
            <p:cNvSpPr txBox="1"/>
            <p:nvPr/>
          </p:nvSpPr>
          <p:spPr>
            <a:xfrm>
              <a:off x="10365538" y="1226186"/>
              <a:ext cx="4169329" cy="120032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CTDC </a:t>
              </a:r>
              <a:r>
                <a:rPr lang="en-US" sz="24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21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CTDD </a:t>
              </a:r>
              <a:r>
                <a:rPr lang="en-US" sz="24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105</a:t>
              </a:r>
            </a:p>
            <a:p>
              <a:r>
                <a:rPr lang="en-US" sz="2400" dirty="0">
                  <a:solidFill>
                    <a:srgbClr val="FF0000"/>
                  </a:solidFill>
                </a:rPr>
                <a:t>CTDT </a:t>
              </a:r>
              <a:r>
                <a:rPr lang="en-US" sz="24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21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D2E8DD0-E6BA-4165-B46E-24071B2BD594}"/>
                </a:ext>
              </a:extLst>
            </p:cNvPr>
            <p:cNvCxnSpPr>
              <a:cxnSpLocks/>
              <a:stCxn id="21" idx="1"/>
              <a:endCxn id="5" idx="3"/>
            </p:cNvCxnSpPr>
            <p:nvPr/>
          </p:nvCxnSpPr>
          <p:spPr>
            <a:xfrm flipH="1">
              <a:off x="9786015" y="1826351"/>
              <a:ext cx="579523" cy="57144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65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4413-9B65-407E-8D39-C941906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– </a:t>
            </a:r>
            <a:r>
              <a:rPr lang="en-US" dirty="0" err="1"/>
              <a:t>Membuat</a:t>
            </a:r>
            <a:r>
              <a:rPr lang="en-US" dirty="0"/>
              <a:t> Feature Representation </a:t>
            </a:r>
            <a:r>
              <a:rPr lang="en-US" dirty="0" err="1"/>
              <a:t>Baru</a:t>
            </a:r>
            <a:r>
              <a:rPr lang="en-US" dirty="0"/>
              <a:t> 1/5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E96D-F2B1-404B-A24D-57A58462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feature representation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penggabungan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feature extraction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ada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B04DCD-4984-4372-8C76-42324D64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51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90720-6F4F-4287-A0F9-C12786DA5364}"/>
              </a:ext>
            </a:extLst>
          </p:cNvPr>
          <p:cNvSpPr/>
          <p:nvPr/>
        </p:nvSpPr>
        <p:spPr>
          <a:xfrm>
            <a:off x="2670094" y="2780108"/>
            <a:ext cx="2096464" cy="330413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FA331-DBEA-4E62-8C82-598778F71DA2}"/>
              </a:ext>
            </a:extLst>
          </p:cNvPr>
          <p:cNvSpPr txBox="1"/>
          <p:nvPr/>
        </p:nvSpPr>
        <p:spPr>
          <a:xfrm>
            <a:off x="2521291" y="6192470"/>
            <a:ext cx="2472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Extraction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3B50FE-AAB6-428D-A840-D25F186B229D}"/>
              </a:ext>
            </a:extLst>
          </p:cNvPr>
          <p:cNvGrpSpPr/>
          <p:nvPr/>
        </p:nvGrpSpPr>
        <p:grpSpPr>
          <a:xfrm>
            <a:off x="1922879" y="3131319"/>
            <a:ext cx="4902862" cy="764247"/>
            <a:chOff x="2020315" y="3071359"/>
            <a:chExt cx="4902862" cy="76424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0B0275-2C80-40AA-AE86-AF9AE6F49E82}"/>
                </a:ext>
              </a:extLst>
            </p:cNvPr>
            <p:cNvSpPr/>
            <p:nvPr/>
          </p:nvSpPr>
          <p:spPr>
            <a:xfrm>
              <a:off x="3110756" y="3072333"/>
              <a:ext cx="1438192" cy="52251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AAC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AC424CA-DB62-438D-92B8-5E1CA0201B0B}"/>
                </a:ext>
              </a:extLst>
            </p:cNvPr>
            <p:cNvSpPr/>
            <p:nvPr/>
          </p:nvSpPr>
          <p:spPr>
            <a:xfrm rot="19115396">
              <a:off x="2020315" y="3557763"/>
              <a:ext cx="1150719" cy="277843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F8D42F6-3C3A-488A-BF36-5092BBEDAA64}"/>
                </a:ext>
              </a:extLst>
            </p:cNvPr>
            <p:cNvSpPr/>
            <p:nvPr/>
          </p:nvSpPr>
          <p:spPr>
            <a:xfrm>
              <a:off x="4683045" y="3211927"/>
              <a:ext cx="606777" cy="276744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D2CD73-42A6-48F2-AD94-FA9881CC080B}"/>
                </a:ext>
              </a:extLst>
            </p:cNvPr>
            <p:cNvSpPr/>
            <p:nvPr/>
          </p:nvSpPr>
          <p:spPr>
            <a:xfrm>
              <a:off x="5484985" y="3071359"/>
              <a:ext cx="1438192" cy="68567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Output AAC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831091-313E-4ACF-93DA-A6E7A6232EBD}"/>
              </a:ext>
            </a:extLst>
          </p:cNvPr>
          <p:cNvGrpSpPr/>
          <p:nvPr/>
        </p:nvGrpSpPr>
        <p:grpSpPr>
          <a:xfrm>
            <a:off x="2034869" y="4162094"/>
            <a:ext cx="4790872" cy="684999"/>
            <a:chOff x="2132305" y="4102134"/>
            <a:chExt cx="4790872" cy="6849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38DD52-B063-4BBC-BBA9-E41440CC47A0}"/>
                </a:ext>
              </a:extLst>
            </p:cNvPr>
            <p:cNvSpPr/>
            <p:nvPr/>
          </p:nvSpPr>
          <p:spPr>
            <a:xfrm>
              <a:off x="3110756" y="4102134"/>
              <a:ext cx="1438192" cy="52251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DC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5CA179C-ED96-4DAF-A5F1-4012967C2DB2}"/>
                </a:ext>
              </a:extLst>
            </p:cNvPr>
            <p:cNvSpPr/>
            <p:nvPr/>
          </p:nvSpPr>
          <p:spPr>
            <a:xfrm>
              <a:off x="2132305" y="4224469"/>
              <a:ext cx="895207" cy="278375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C06C18A-AE9E-4555-89DB-9A3DDFB9570D}"/>
                </a:ext>
              </a:extLst>
            </p:cNvPr>
            <p:cNvSpPr/>
            <p:nvPr/>
          </p:nvSpPr>
          <p:spPr>
            <a:xfrm>
              <a:off x="4683047" y="4233027"/>
              <a:ext cx="606776" cy="26981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58C079-CCE6-4DAB-84AB-92FA849C621B}"/>
                </a:ext>
              </a:extLst>
            </p:cNvPr>
            <p:cNvSpPr/>
            <p:nvPr/>
          </p:nvSpPr>
          <p:spPr>
            <a:xfrm>
              <a:off x="5484985" y="4118857"/>
              <a:ext cx="1438192" cy="66827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Output DC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F4235D-6049-4138-8E68-5AD6145B6311}"/>
              </a:ext>
            </a:extLst>
          </p:cNvPr>
          <p:cNvGrpSpPr/>
          <p:nvPr/>
        </p:nvGrpSpPr>
        <p:grpSpPr>
          <a:xfrm>
            <a:off x="1899061" y="4983384"/>
            <a:ext cx="4926680" cy="930855"/>
            <a:chOff x="1996497" y="4923424"/>
            <a:chExt cx="4926680" cy="93085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1121D08-61E5-4744-B09E-E6A25388B20C}"/>
                </a:ext>
              </a:extLst>
            </p:cNvPr>
            <p:cNvSpPr/>
            <p:nvPr/>
          </p:nvSpPr>
          <p:spPr>
            <a:xfrm>
              <a:off x="3110756" y="5127279"/>
              <a:ext cx="1438192" cy="52251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TC</a:t>
              </a: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177C9F71-D1EE-4A73-BBFB-7ADF0A49D0C6}"/>
                </a:ext>
              </a:extLst>
            </p:cNvPr>
            <p:cNvSpPr/>
            <p:nvPr/>
          </p:nvSpPr>
          <p:spPr>
            <a:xfrm rot="2348295">
              <a:off x="1996497" y="4923424"/>
              <a:ext cx="1150719" cy="277843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2554F536-D5B2-4E87-906D-D57572E5C36E}"/>
                </a:ext>
              </a:extLst>
            </p:cNvPr>
            <p:cNvSpPr/>
            <p:nvPr/>
          </p:nvSpPr>
          <p:spPr>
            <a:xfrm>
              <a:off x="4683045" y="5255759"/>
              <a:ext cx="606777" cy="269817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617676-AE61-4D14-BBA7-175BC453EE7F}"/>
                </a:ext>
              </a:extLst>
            </p:cNvPr>
            <p:cNvSpPr/>
            <p:nvPr/>
          </p:nvSpPr>
          <p:spPr>
            <a:xfrm>
              <a:off x="5484985" y="5127278"/>
              <a:ext cx="1438192" cy="72700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Output TC</a:t>
              </a:r>
            </a:p>
          </p:txBody>
        </p:sp>
      </p:grp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3B8B0BF-F5F8-4F33-A77A-54B0571578C6}"/>
              </a:ext>
            </a:extLst>
          </p:cNvPr>
          <p:cNvSpPr/>
          <p:nvPr/>
        </p:nvSpPr>
        <p:spPr>
          <a:xfrm>
            <a:off x="7072656" y="3410259"/>
            <a:ext cx="490890" cy="19901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024B71-CF49-46A1-83CF-B0BCD27C1EEE}"/>
              </a:ext>
            </a:extLst>
          </p:cNvPr>
          <p:cNvSpPr txBox="1"/>
          <p:nvPr/>
        </p:nvSpPr>
        <p:spPr>
          <a:xfrm>
            <a:off x="7858383" y="4811536"/>
            <a:ext cx="377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Representation </a:t>
            </a:r>
            <a:r>
              <a:rPr lang="en-US" sz="2400" dirty="0" err="1"/>
              <a:t>Baru</a:t>
            </a:r>
            <a:endParaRPr lang="en-US" sz="2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5B3A24-F87F-417B-A820-93702A2ADA88}"/>
              </a:ext>
            </a:extLst>
          </p:cNvPr>
          <p:cNvSpPr/>
          <p:nvPr/>
        </p:nvSpPr>
        <p:spPr>
          <a:xfrm>
            <a:off x="7678944" y="4144054"/>
            <a:ext cx="1438192" cy="6674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Output AAC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6D0D9F-2FAA-41AF-93F6-B89C49777FBA}"/>
              </a:ext>
            </a:extLst>
          </p:cNvPr>
          <p:cNvSpPr/>
          <p:nvPr/>
        </p:nvSpPr>
        <p:spPr>
          <a:xfrm>
            <a:off x="9129881" y="4144053"/>
            <a:ext cx="1438192" cy="6674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Output DC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2CB8BA-63AD-4DA1-AE31-54FD12C2A341}"/>
              </a:ext>
            </a:extLst>
          </p:cNvPr>
          <p:cNvSpPr/>
          <p:nvPr/>
        </p:nvSpPr>
        <p:spPr>
          <a:xfrm>
            <a:off x="10563505" y="4146581"/>
            <a:ext cx="1438192" cy="6649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Output TC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44852B-D6D6-42FA-A324-878EDAAD3BBB}"/>
              </a:ext>
            </a:extLst>
          </p:cNvPr>
          <p:cNvSpPr/>
          <p:nvPr/>
        </p:nvSpPr>
        <p:spPr>
          <a:xfrm rot="16200000">
            <a:off x="-256563" y="4374180"/>
            <a:ext cx="3887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courier"/>
              </a:rPr>
              <a:t>TEMSWPYNRFMWCNG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1295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/>
      <p:bldP spid="26" grpId="0" animBg="1"/>
      <p:bldP spid="27" grpId="0" animBg="1"/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4413-9B65-407E-8D39-C941906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– </a:t>
            </a:r>
            <a:r>
              <a:rPr lang="en-US" dirty="0" err="1"/>
              <a:t>Membuat</a:t>
            </a:r>
            <a:r>
              <a:rPr lang="en-US" dirty="0"/>
              <a:t> Feature Representation </a:t>
            </a:r>
            <a:r>
              <a:rPr lang="en-US" dirty="0" err="1"/>
              <a:t>Baru</a:t>
            </a:r>
            <a:r>
              <a:rPr lang="en-US" dirty="0"/>
              <a:t> 2/5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E96D-F2B1-404B-A24D-57A58462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feature representation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feature representation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potongan</a:t>
            </a:r>
            <a:r>
              <a:rPr lang="en-US" dirty="0"/>
              <a:t>/segment protein sequence original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B04DCD-4984-4372-8C76-42324D64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52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369B6-F509-4AB9-A475-3376FE8C4C51}"/>
              </a:ext>
            </a:extLst>
          </p:cNvPr>
          <p:cNvSpPr/>
          <p:nvPr/>
        </p:nvSpPr>
        <p:spPr>
          <a:xfrm>
            <a:off x="81503" y="3440294"/>
            <a:ext cx="4179779" cy="368736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MCMDVRCPSICTAPGSRGLA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93ECC-B867-434D-85FE-1CD152C148ED}"/>
              </a:ext>
            </a:extLst>
          </p:cNvPr>
          <p:cNvGrpSpPr/>
          <p:nvPr/>
        </p:nvGrpSpPr>
        <p:grpSpPr>
          <a:xfrm>
            <a:off x="2163441" y="2724203"/>
            <a:ext cx="2447903" cy="1206883"/>
            <a:chOff x="2163441" y="2724203"/>
            <a:chExt cx="2447903" cy="120688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F8EEF7-E4C8-456B-BA7D-EE7E3D885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441" y="3308282"/>
              <a:ext cx="7952" cy="622804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llout: Line 25">
              <a:extLst>
                <a:ext uri="{FF2B5EF4-FFF2-40B4-BE49-F238E27FC236}">
                  <a16:creationId xmlns:a16="http://schemas.microsoft.com/office/drawing/2014/main" id="{674195CE-58AD-4046-8372-7510F6EF2B9B}"/>
                </a:ext>
              </a:extLst>
            </p:cNvPr>
            <p:cNvSpPr/>
            <p:nvPr/>
          </p:nvSpPr>
          <p:spPr>
            <a:xfrm>
              <a:off x="2606974" y="2724203"/>
              <a:ext cx="2004370" cy="536704"/>
            </a:xfrm>
            <a:prstGeom prst="borderCallout1">
              <a:avLst>
                <a:gd name="adj1" fmla="val 44096"/>
                <a:gd name="adj2" fmla="val -505"/>
                <a:gd name="adj3" fmla="val 110949"/>
                <a:gd name="adj4" fmla="val -22142"/>
              </a:avLst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Dividing an original sequence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E1DBCC-9834-49C4-9A91-543D4736F00B}"/>
              </a:ext>
            </a:extLst>
          </p:cNvPr>
          <p:cNvGrpSpPr/>
          <p:nvPr/>
        </p:nvGrpSpPr>
        <p:grpSpPr>
          <a:xfrm>
            <a:off x="81503" y="4014617"/>
            <a:ext cx="4262700" cy="816785"/>
            <a:chOff x="81503" y="4014617"/>
            <a:chExt cx="4262700" cy="81678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2AB35A-856F-46FC-B0AE-343941675D4C}"/>
                </a:ext>
              </a:extLst>
            </p:cNvPr>
            <p:cNvSpPr/>
            <p:nvPr/>
          </p:nvSpPr>
          <p:spPr>
            <a:xfrm>
              <a:off x="81503" y="4439075"/>
              <a:ext cx="2089890" cy="392326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MCMDVRCPSI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1CF6DB-977C-4B8A-8FDF-E11D1B9D1A6E}"/>
                </a:ext>
              </a:extLst>
            </p:cNvPr>
            <p:cNvSpPr/>
            <p:nvPr/>
          </p:nvSpPr>
          <p:spPr>
            <a:xfrm>
              <a:off x="2204883" y="4439076"/>
              <a:ext cx="2139320" cy="392326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CTAPGSRGLA</a:t>
              </a:r>
            </a:p>
          </p:txBody>
        </p:sp>
        <p:sp>
          <p:nvSpPr>
            <p:cNvPr id="36" name="Down Arrow 6">
              <a:extLst>
                <a:ext uri="{FF2B5EF4-FFF2-40B4-BE49-F238E27FC236}">
                  <a16:creationId xmlns:a16="http://schemas.microsoft.com/office/drawing/2014/main" id="{C7262F97-1EA3-43F3-BB6B-CEB8F332829A}"/>
                </a:ext>
              </a:extLst>
            </p:cNvPr>
            <p:cNvSpPr/>
            <p:nvPr/>
          </p:nvSpPr>
          <p:spPr>
            <a:xfrm>
              <a:off x="940384" y="4019504"/>
              <a:ext cx="524869" cy="308610"/>
            </a:xfrm>
            <a:prstGeom prst="downArrow">
              <a:avLst/>
            </a:prstGeom>
            <a:ln w="381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wn Arrow 6">
              <a:extLst>
                <a:ext uri="{FF2B5EF4-FFF2-40B4-BE49-F238E27FC236}">
                  <a16:creationId xmlns:a16="http://schemas.microsoft.com/office/drawing/2014/main" id="{F4266E05-3402-4ED1-BD13-242E639CF8F9}"/>
                </a:ext>
              </a:extLst>
            </p:cNvPr>
            <p:cNvSpPr/>
            <p:nvPr/>
          </p:nvSpPr>
          <p:spPr>
            <a:xfrm>
              <a:off x="3036172" y="4014617"/>
              <a:ext cx="524869" cy="308610"/>
            </a:xfrm>
            <a:prstGeom prst="downArrow">
              <a:avLst/>
            </a:prstGeom>
            <a:ln w="381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1F7F8C9-4CFD-42FA-92C4-803AAE29452D}"/>
              </a:ext>
            </a:extLst>
          </p:cNvPr>
          <p:cNvSpPr/>
          <p:nvPr/>
        </p:nvSpPr>
        <p:spPr>
          <a:xfrm>
            <a:off x="5803250" y="3319194"/>
            <a:ext cx="1974428" cy="61263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Feature representation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1F27C38-7146-4B40-934A-46E6B507D24D}"/>
              </a:ext>
            </a:extLst>
          </p:cNvPr>
          <p:cNvCxnSpPr>
            <a:stCxn id="29" idx="3"/>
            <a:endCxn id="38" idx="1"/>
          </p:cNvCxnSpPr>
          <p:nvPr/>
        </p:nvCxnSpPr>
        <p:spPr>
          <a:xfrm>
            <a:off x="4261282" y="3624662"/>
            <a:ext cx="1541968" cy="849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036FDDB-9560-421A-8541-C1B22A73C390}"/>
              </a:ext>
            </a:extLst>
          </p:cNvPr>
          <p:cNvSpPr txBox="1"/>
          <p:nvPr/>
        </p:nvSpPr>
        <p:spPr>
          <a:xfrm>
            <a:off x="8330339" y="4728722"/>
            <a:ext cx="34685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new feature representation </a:t>
            </a:r>
          </a:p>
          <a:p>
            <a:pPr algn="ctr"/>
            <a:r>
              <a:rPr lang="en-US" sz="2200" dirty="0"/>
              <a:t>with </a:t>
            </a:r>
            <a:r>
              <a:rPr lang="en-US" sz="2200" b="1" dirty="0">
                <a:solidFill>
                  <a:srgbClr val="FF0000"/>
                </a:solidFill>
              </a:rPr>
              <a:t>position information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345D10-3EDD-43D9-B80C-A838A7E0A4BB}"/>
              </a:ext>
            </a:extLst>
          </p:cNvPr>
          <p:cNvGrpSpPr/>
          <p:nvPr/>
        </p:nvGrpSpPr>
        <p:grpSpPr>
          <a:xfrm>
            <a:off x="4344203" y="4318882"/>
            <a:ext cx="6161645" cy="621705"/>
            <a:chOff x="4344203" y="4318882"/>
            <a:chExt cx="6161645" cy="62170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E4555C-76A9-4030-9F9F-8EF5F2D33109}"/>
                </a:ext>
              </a:extLst>
            </p:cNvPr>
            <p:cNvSpPr/>
            <p:nvPr/>
          </p:nvSpPr>
          <p:spPr>
            <a:xfrm>
              <a:off x="5818821" y="4327953"/>
              <a:ext cx="1974428" cy="612634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Feature representation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5F623A-DB1F-4C80-BFEA-D73E963B37CB}"/>
                </a:ext>
              </a:extLst>
            </p:cNvPr>
            <p:cNvCxnSpPr>
              <a:stCxn id="35" idx="3"/>
              <a:endCxn id="43" idx="1"/>
            </p:cNvCxnSpPr>
            <p:nvPr/>
          </p:nvCxnSpPr>
          <p:spPr>
            <a:xfrm flipV="1">
              <a:off x="4344203" y="4634270"/>
              <a:ext cx="1474618" cy="969"/>
            </a:xfrm>
            <a:prstGeom prst="line">
              <a:avLst/>
            </a:prstGeom>
            <a:ln w="3810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8D59C8-E9B3-4867-B5E4-17D24EC089DA}"/>
                </a:ext>
              </a:extLst>
            </p:cNvPr>
            <p:cNvSpPr/>
            <p:nvPr/>
          </p:nvSpPr>
          <p:spPr>
            <a:xfrm>
              <a:off x="9531831" y="4318882"/>
              <a:ext cx="974017" cy="404363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210AFF-F310-4C06-A231-1D3A6D8F0898}"/>
              </a:ext>
            </a:extLst>
          </p:cNvPr>
          <p:cNvGrpSpPr/>
          <p:nvPr/>
        </p:nvGrpSpPr>
        <p:grpSpPr>
          <a:xfrm>
            <a:off x="1126447" y="4318882"/>
            <a:ext cx="10387246" cy="1413078"/>
            <a:chOff x="1126447" y="4318882"/>
            <a:chExt cx="10387246" cy="141307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37A7B9-CDD0-4CE7-89DB-8BD8E599DDBD}"/>
                </a:ext>
              </a:extLst>
            </p:cNvPr>
            <p:cNvSpPr/>
            <p:nvPr/>
          </p:nvSpPr>
          <p:spPr>
            <a:xfrm>
              <a:off x="5818821" y="5119326"/>
              <a:ext cx="1974428" cy="612634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Feature representation</a:t>
              </a:r>
            </a:p>
          </p:txBody>
        </p:sp>
        <p:cxnSp>
          <p:nvCxnSpPr>
            <p:cNvPr id="48" name="Elbow Connector 44">
              <a:extLst>
                <a:ext uri="{FF2B5EF4-FFF2-40B4-BE49-F238E27FC236}">
                  <a16:creationId xmlns:a16="http://schemas.microsoft.com/office/drawing/2014/main" id="{02E9B309-5AA4-4C4C-91AF-5ED3F268657B}"/>
                </a:ext>
              </a:extLst>
            </p:cNvPr>
            <p:cNvCxnSpPr>
              <a:stCxn id="34" idx="2"/>
              <a:endCxn id="47" idx="1"/>
            </p:cNvCxnSpPr>
            <p:nvPr/>
          </p:nvCxnSpPr>
          <p:spPr>
            <a:xfrm rot="16200000" flipH="1">
              <a:off x="3175513" y="2782335"/>
              <a:ext cx="594242" cy="4692373"/>
            </a:xfrm>
            <a:prstGeom prst="bentConnector2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FACC55D-0281-4DC7-8093-E611DF26001C}"/>
                </a:ext>
              </a:extLst>
            </p:cNvPr>
            <p:cNvSpPr/>
            <p:nvPr/>
          </p:nvSpPr>
          <p:spPr>
            <a:xfrm>
              <a:off x="10539676" y="4318882"/>
              <a:ext cx="974017" cy="404363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50" name="Rounded Rectangle 17">
            <a:extLst>
              <a:ext uri="{FF2B5EF4-FFF2-40B4-BE49-F238E27FC236}">
                <a16:creationId xmlns:a16="http://schemas.microsoft.com/office/drawing/2014/main" id="{A8C49AE2-C519-4993-99F0-2F38E11F656C}"/>
              </a:ext>
            </a:extLst>
          </p:cNvPr>
          <p:cNvSpPr/>
          <p:nvPr/>
        </p:nvSpPr>
        <p:spPr>
          <a:xfrm rot="16200000">
            <a:off x="3479892" y="3999918"/>
            <a:ext cx="3280163" cy="70879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Protein Descriptor</a:t>
            </a:r>
            <a:endParaRPr lang="en-US" sz="2400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4D2878-E954-4C73-93B1-1919398020EC}"/>
              </a:ext>
            </a:extLst>
          </p:cNvPr>
          <p:cNvGrpSpPr/>
          <p:nvPr/>
        </p:nvGrpSpPr>
        <p:grpSpPr>
          <a:xfrm>
            <a:off x="7840851" y="3223073"/>
            <a:ext cx="1657152" cy="2624275"/>
            <a:chOff x="7840851" y="3223073"/>
            <a:chExt cx="1657152" cy="262427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E47C7B-2463-47EC-BC50-9072372DBBE0}"/>
                </a:ext>
              </a:extLst>
            </p:cNvPr>
            <p:cNvSpPr/>
            <p:nvPr/>
          </p:nvSpPr>
          <p:spPr>
            <a:xfrm>
              <a:off x="8523986" y="4311504"/>
              <a:ext cx="974017" cy="411741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67AAFB61-C694-4ECB-911A-291F27F2A728}"/>
                </a:ext>
              </a:extLst>
            </p:cNvPr>
            <p:cNvSpPr/>
            <p:nvPr/>
          </p:nvSpPr>
          <p:spPr>
            <a:xfrm>
              <a:off x="7840851" y="3223073"/>
              <a:ext cx="299680" cy="2624275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2823D87-4D65-4F2C-B8D4-8840DFEC1352}"/>
              </a:ext>
            </a:extLst>
          </p:cNvPr>
          <p:cNvGrpSpPr/>
          <p:nvPr/>
        </p:nvGrpSpPr>
        <p:grpSpPr>
          <a:xfrm>
            <a:off x="8310306" y="2506839"/>
            <a:ext cx="2716378" cy="1804665"/>
            <a:chOff x="8310306" y="2506839"/>
            <a:chExt cx="2716378" cy="1804665"/>
          </a:xfrm>
        </p:grpSpPr>
        <p:sp>
          <p:nvSpPr>
            <p:cNvPr id="57" name="Callout: Line 25">
              <a:extLst>
                <a:ext uri="{FF2B5EF4-FFF2-40B4-BE49-F238E27FC236}">
                  <a16:creationId xmlns:a16="http://schemas.microsoft.com/office/drawing/2014/main" id="{A6D15F6C-6533-4514-AB42-8324CF2C5479}"/>
                </a:ext>
              </a:extLst>
            </p:cNvPr>
            <p:cNvSpPr/>
            <p:nvPr/>
          </p:nvSpPr>
          <p:spPr>
            <a:xfrm>
              <a:off x="8310306" y="2506839"/>
              <a:ext cx="2716378" cy="701894"/>
            </a:xfrm>
            <a:prstGeom prst="borderCallout1">
              <a:avLst>
                <a:gd name="adj1" fmla="val 45041"/>
                <a:gd name="adj2" fmla="val 30"/>
                <a:gd name="adj3" fmla="val 143694"/>
                <a:gd name="adj4" fmla="val -148521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Global information of the original sequence. 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4F767B-2CC7-4DBA-BAA7-7978EB30B363}"/>
                </a:ext>
              </a:extLst>
            </p:cNvPr>
            <p:cNvCxnSpPr>
              <a:cxnSpLocks/>
              <a:stCxn id="57" idx="1"/>
              <a:endCxn id="54" idx="0"/>
            </p:cNvCxnSpPr>
            <p:nvPr/>
          </p:nvCxnSpPr>
          <p:spPr>
            <a:xfrm flipH="1">
              <a:off x="9010995" y="3208733"/>
              <a:ext cx="657500" cy="110277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2B64C36-2EDB-4324-8AAA-902DB8523915}"/>
              </a:ext>
            </a:extLst>
          </p:cNvPr>
          <p:cNvGrpSpPr/>
          <p:nvPr/>
        </p:nvGrpSpPr>
        <p:grpSpPr>
          <a:xfrm>
            <a:off x="2106900" y="2289277"/>
            <a:ext cx="9957585" cy="2029605"/>
            <a:chOff x="2106900" y="2289277"/>
            <a:chExt cx="9957585" cy="202960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5ADC4-55FB-4CBE-BD4E-582B82D79907}"/>
                </a:ext>
              </a:extLst>
            </p:cNvPr>
            <p:cNvCxnSpPr>
              <a:stCxn id="64" idx="1"/>
              <a:endCxn id="45" idx="0"/>
            </p:cNvCxnSpPr>
            <p:nvPr/>
          </p:nvCxnSpPr>
          <p:spPr>
            <a:xfrm>
              <a:off x="10001270" y="2982100"/>
              <a:ext cx="17570" cy="13367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6039C81-7380-4FF8-8EDA-273DAAD6299B}"/>
                </a:ext>
              </a:extLst>
            </p:cNvPr>
            <p:cNvSpPr/>
            <p:nvPr/>
          </p:nvSpPr>
          <p:spPr>
            <a:xfrm>
              <a:off x="2106900" y="3363699"/>
              <a:ext cx="2016817" cy="4882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Callout: Line 25">
              <a:extLst>
                <a:ext uri="{FF2B5EF4-FFF2-40B4-BE49-F238E27FC236}">
                  <a16:creationId xmlns:a16="http://schemas.microsoft.com/office/drawing/2014/main" id="{DE897B7B-2D32-4BD1-B647-45DF97F7E152}"/>
                </a:ext>
              </a:extLst>
            </p:cNvPr>
            <p:cNvSpPr/>
            <p:nvPr/>
          </p:nvSpPr>
          <p:spPr>
            <a:xfrm>
              <a:off x="9348107" y="2289277"/>
              <a:ext cx="2716378" cy="701894"/>
            </a:xfrm>
            <a:prstGeom prst="borderCallout1">
              <a:avLst>
                <a:gd name="adj1" fmla="val 45041"/>
                <a:gd name="adj2" fmla="val 30"/>
                <a:gd name="adj3" fmla="val 165651"/>
                <a:gd name="adj4" fmla="val -201851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Local information of this position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4C00D9E-0CF9-41EC-9FF6-72266C4579AD}"/>
              </a:ext>
            </a:extLst>
          </p:cNvPr>
          <p:cNvGrpSpPr/>
          <p:nvPr/>
        </p:nvGrpSpPr>
        <p:grpSpPr>
          <a:xfrm>
            <a:off x="220306" y="2280206"/>
            <a:ext cx="11139153" cy="2047747"/>
            <a:chOff x="220306" y="2280206"/>
            <a:chExt cx="11139153" cy="2047747"/>
          </a:xfrm>
        </p:grpSpPr>
        <p:sp>
          <p:nvSpPr>
            <p:cNvPr id="64" name="Callout: Line 25">
              <a:extLst>
                <a:ext uri="{FF2B5EF4-FFF2-40B4-BE49-F238E27FC236}">
                  <a16:creationId xmlns:a16="http://schemas.microsoft.com/office/drawing/2014/main" id="{BA891A41-314E-4B3D-BB7E-2DDDCFE0F731}"/>
                </a:ext>
              </a:extLst>
            </p:cNvPr>
            <p:cNvSpPr/>
            <p:nvPr/>
          </p:nvSpPr>
          <p:spPr>
            <a:xfrm>
              <a:off x="8643081" y="2280206"/>
              <a:ext cx="2716378" cy="701894"/>
            </a:xfrm>
            <a:prstGeom prst="borderCallout1">
              <a:avLst>
                <a:gd name="adj1" fmla="val 45041"/>
                <a:gd name="adj2" fmla="val 30"/>
                <a:gd name="adj3" fmla="val 159796"/>
                <a:gd name="adj4" fmla="val -261234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Local information of this position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B70A27E-1896-499B-AD5D-A1E058AD5B57}"/>
                </a:ext>
              </a:extLst>
            </p:cNvPr>
            <p:cNvCxnSpPr>
              <a:stCxn id="62" idx="1"/>
            </p:cNvCxnSpPr>
            <p:nvPr/>
          </p:nvCxnSpPr>
          <p:spPr>
            <a:xfrm>
              <a:off x="10706296" y="2991171"/>
              <a:ext cx="17570" cy="133678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A87B47C-62D4-4E61-9CD5-FCAC04DEF290}"/>
                </a:ext>
              </a:extLst>
            </p:cNvPr>
            <p:cNvSpPr/>
            <p:nvPr/>
          </p:nvSpPr>
          <p:spPr>
            <a:xfrm>
              <a:off x="220306" y="3391646"/>
              <a:ext cx="1945691" cy="4882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637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4413-9B65-407E-8D39-C941906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– </a:t>
            </a:r>
            <a:r>
              <a:rPr lang="en-US" dirty="0" err="1"/>
              <a:t>Membuat</a:t>
            </a:r>
            <a:r>
              <a:rPr lang="en-US" dirty="0"/>
              <a:t> Feature Representation </a:t>
            </a:r>
            <a:r>
              <a:rPr lang="en-US" dirty="0" err="1"/>
              <a:t>Baru</a:t>
            </a:r>
            <a:r>
              <a:rPr lang="en-US" dirty="0"/>
              <a:t> 3/5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E96D-F2B1-404B-A24D-57A58462C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feature representation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slide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ditambah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overlapped segment.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B04DCD-4984-4372-8C76-42324D64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53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369B6-F509-4AB9-A475-3376FE8C4C51}"/>
              </a:ext>
            </a:extLst>
          </p:cNvPr>
          <p:cNvSpPr/>
          <p:nvPr/>
        </p:nvSpPr>
        <p:spPr>
          <a:xfrm>
            <a:off x="81503" y="3440294"/>
            <a:ext cx="4179779" cy="368736"/>
          </a:xfrm>
          <a:prstGeom prst="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MCMDVRCPSICTAPGSRGLA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793ECC-B867-434D-85FE-1CD152C148ED}"/>
              </a:ext>
            </a:extLst>
          </p:cNvPr>
          <p:cNvGrpSpPr/>
          <p:nvPr/>
        </p:nvGrpSpPr>
        <p:grpSpPr>
          <a:xfrm>
            <a:off x="2163441" y="2724203"/>
            <a:ext cx="2447903" cy="1206883"/>
            <a:chOff x="2163441" y="2724203"/>
            <a:chExt cx="2447903" cy="120688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F8EEF7-E4C8-456B-BA7D-EE7E3D885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3441" y="3308282"/>
              <a:ext cx="7952" cy="622804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llout: Line 25">
              <a:extLst>
                <a:ext uri="{FF2B5EF4-FFF2-40B4-BE49-F238E27FC236}">
                  <a16:creationId xmlns:a16="http://schemas.microsoft.com/office/drawing/2014/main" id="{674195CE-58AD-4046-8372-7510F6EF2B9B}"/>
                </a:ext>
              </a:extLst>
            </p:cNvPr>
            <p:cNvSpPr/>
            <p:nvPr/>
          </p:nvSpPr>
          <p:spPr>
            <a:xfrm>
              <a:off x="2606974" y="2724203"/>
              <a:ext cx="2004370" cy="536704"/>
            </a:xfrm>
            <a:prstGeom prst="borderCallout1">
              <a:avLst>
                <a:gd name="adj1" fmla="val 44096"/>
                <a:gd name="adj2" fmla="val -505"/>
                <a:gd name="adj3" fmla="val 110949"/>
                <a:gd name="adj4" fmla="val -22142"/>
              </a:avLst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Dividing an original sequence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4E1DBCC-9834-49C4-9A91-543D4736F00B}"/>
              </a:ext>
            </a:extLst>
          </p:cNvPr>
          <p:cNvGrpSpPr/>
          <p:nvPr/>
        </p:nvGrpSpPr>
        <p:grpSpPr>
          <a:xfrm>
            <a:off x="81503" y="4014617"/>
            <a:ext cx="4262700" cy="816785"/>
            <a:chOff x="81503" y="4014617"/>
            <a:chExt cx="4262700" cy="81678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2AB35A-856F-46FC-B0AE-343941675D4C}"/>
                </a:ext>
              </a:extLst>
            </p:cNvPr>
            <p:cNvSpPr/>
            <p:nvPr/>
          </p:nvSpPr>
          <p:spPr>
            <a:xfrm>
              <a:off x="81503" y="4439075"/>
              <a:ext cx="2089890" cy="392326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MCMDVRCPSI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1CF6DB-977C-4B8A-8FDF-E11D1B9D1A6E}"/>
                </a:ext>
              </a:extLst>
            </p:cNvPr>
            <p:cNvSpPr/>
            <p:nvPr/>
          </p:nvSpPr>
          <p:spPr>
            <a:xfrm>
              <a:off x="2204883" y="4439076"/>
              <a:ext cx="2139320" cy="392326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CTAPGSRGLA</a:t>
              </a:r>
            </a:p>
          </p:txBody>
        </p:sp>
        <p:sp>
          <p:nvSpPr>
            <p:cNvPr id="36" name="Down Arrow 6">
              <a:extLst>
                <a:ext uri="{FF2B5EF4-FFF2-40B4-BE49-F238E27FC236}">
                  <a16:creationId xmlns:a16="http://schemas.microsoft.com/office/drawing/2014/main" id="{C7262F97-1EA3-43F3-BB6B-CEB8F332829A}"/>
                </a:ext>
              </a:extLst>
            </p:cNvPr>
            <p:cNvSpPr/>
            <p:nvPr/>
          </p:nvSpPr>
          <p:spPr>
            <a:xfrm>
              <a:off x="940384" y="4019504"/>
              <a:ext cx="524869" cy="308610"/>
            </a:xfrm>
            <a:prstGeom prst="downArrow">
              <a:avLst/>
            </a:prstGeom>
            <a:ln w="381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wn Arrow 6">
              <a:extLst>
                <a:ext uri="{FF2B5EF4-FFF2-40B4-BE49-F238E27FC236}">
                  <a16:creationId xmlns:a16="http://schemas.microsoft.com/office/drawing/2014/main" id="{F4266E05-3402-4ED1-BD13-242E639CF8F9}"/>
                </a:ext>
              </a:extLst>
            </p:cNvPr>
            <p:cNvSpPr/>
            <p:nvPr/>
          </p:nvSpPr>
          <p:spPr>
            <a:xfrm>
              <a:off x="3036172" y="4014617"/>
              <a:ext cx="524869" cy="308610"/>
            </a:xfrm>
            <a:prstGeom prst="downArrow">
              <a:avLst/>
            </a:prstGeom>
            <a:ln w="38100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1F7F8C9-4CFD-42FA-92C4-803AAE29452D}"/>
              </a:ext>
            </a:extLst>
          </p:cNvPr>
          <p:cNvSpPr/>
          <p:nvPr/>
        </p:nvSpPr>
        <p:spPr>
          <a:xfrm>
            <a:off x="5803250" y="3319194"/>
            <a:ext cx="1974428" cy="61263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Feature representation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1F27C38-7146-4B40-934A-46E6B507D24D}"/>
              </a:ext>
            </a:extLst>
          </p:cNvPr>
          <p:cNvCxnSpPr>
            <a:stCxn id="29" idx="3"/>
            <a:endCxn id="38" idx="1"/>
          </p:cNvCxnSpPr>
          <p:nvPr/>
        </p:nvCxnSpPr>
        <p:spPr>
          <a:xfrm>
            <a:off x="4261282" y="3624662"/>
            <a:ext cx="1541968" cy="849"/>
          </a:xfrm>
          <a:prstGeom prst="line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345D10-3EDD-43D9-B80C-A838A7E0A4BB}"/>
              </a:ext>
            </a:extLst>
          </p:cNvPr>
          <p:cNvGrpSpPr/>
          <p:nvPr/>
        </p:nvGrpSpPr>
        <p:grpSpPr>
          <a:xfrm>
            <a:off x="4344203" y="4327953"/>
            <a:ext cx="5826085" cy="823131"/>
            <a:chOff x="4344203" y="4327953"/>
            <a:chExt cx="5826085" cy="82313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DE4555C-76A9-4030-9F9F-8EF5F2D33109}"/>
                </a:ext>
              </a:extLst>
            </p:cNvPr>
            <p:cNvSpPr/>
            <p:nvPr/>
          </p:nvSpPr>
          <p:spPr>
            <a:xfrm>
              <a:off x="5818821" y="4327953"/>
              <a:ext cx="1974428" cy="612634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Feature representation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5F623A-DB1F-4C80-BFEA-D73E963B37CB}"/>
                </a:ext>
              </a:extLst>
            </p:cNvPr>
            <p:cNvCxnSpPr>
              <a:stCxn id="35" idx="3"/>
              <a:endCxn id="43" idx="1"/>
            </p:cNvCxnSpPr>
            <p:nvPr/>
          </p:nvCxnSpPr>
          <p:spPr>
            <a:xfrm flipV="1">
              <a:off x="4344203" y="4634270"/>
              <a:ext cx="1474618" cy="969"/>
            </a:xfrm>
            <a:prstGeom prst="line">
              <a:avLst/>
            </a:prstGeom>
            <a:ln w="3810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E8D59C8-E9B3-4867-B5E4-17D24EC089DA}"/>
                </a:ext>
              </a:extLst>
            </p:cNvPr>
            <p:cNvSpPr/>
            <p:nvPr/>
          </p:nvSpPr>
          <p:spPr>
            <a:xfrm>
              <a:off x="9196271" y="4746721"/>
              <a:ext cx="974017" cy="404363"/>
            </a:xfrm>
            <a:prstGeom prst="rect">
              <a:avLst/>
            </a:prstGeom>
            <a:ln w="38100">
              <a:solidFill>
                <a:schemeClr val="accent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210AFF-F310-4C06-A231-1D3A6D8F0898}"/>
              </a:ext>
            </a:extLst>
          </p:cNvPr>
          <p:cNvGrpSpPr/>
          <p:nvPr/>
        </p:nvGrpSpPr>
        <p:grpSpPr>
          <a:xfrm>
            <a:off x="1126447" y="4746721"/>
            <a:ext cx="10034908" cy="985239"/>
            <a:chOff x="1126447" y="4746721"/>
            <a:chExt cx="10034908" cy="98523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A37A7B9-CDD0-4CE7-89DB-8BD8E599DDBD}"/>
                </a:ext>
              </a:extLst>
            </p:cNvPr>
            <p:cNvSpPr/>
            <p:nvPr/>
          </p:nvSpPr>
          <p:spPr>
            <a:xfrm>
              <a:off x="5818821" y="5119326"/>
              <a:ext cx="1974428" cy="612634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Feature representation</a:t>
              </a:r>
            </a:p>
          </p:txBody>
        </p:sp>
        <p:cxnSp>
          <p:nvCxnSpPr>
            <p:cNvPr id="48" name="Elbow Connector 44">
              <a:extLst>
                <a:ext uri="{FF2B5EF4-FFF2-40B4-BE49-F238E27FC236}">
                  <a16:creationId xmlns:a16="http://schemas.microsoft.com/office/drawing/2014/main" id="{02E9B309-5AA4-4C4C-91AF-5ED3F268657B}"/>
                </a:ext>
              </a:extLst>
            </p:cNvPr>
            <p:cNvCxnSpPr>
              <a:stCxn id="34" idx="2"/>
              <a:endCxn id="47" idx="1"/>
            </p:cNvCxnSpPr>
            <p:nvPr/>
          </p:nvCxnSpPr>
          <p:spPr>
            <a:xfrm rot="16200000" flipH="1">
              <a:off x="3175513" y="2782335"/>
              <a:ext cx="594242" cy="4692373"/>
            </a:xfrm>
            <a:prstGeom prst="bentConnector2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FACC55D-0281-4DC7-8093-E611DF26001C}"/>
                </a:ext>
              </a:extLst>
            </p:cNvPr>
            <p:cNvSpPr/>
            <p:nvPr/>
          </p:nvSpPr>
          <p:spPr>
            <a:xfrm>
              <a:off x="10187338" y="4746721"/>
              <a:ext cx="974017" cy="404363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50" name="Rounded Rectangle 17">
            <a:extLst>
              <a:ext uri="{FF2B5EF4-FFF2-40B4-BE49-F238E27FC236}">
                <a16:creationId xmlns:a16="http://schemas.microsoft.com/office/drawing/2014/main" id="{A8C49AE2-C519-4993-99F0-2F38E11F656C}"/>
              </a:ext>
            </a:extLst>
          </p:cNvPr>
          <p:cNvSpPr/>
          <p:nvPr/>
        </p:nvSpPr>
        <p:spPr>
          <a:xfrm rot="16200000">
            <a:off x="3118293" y="4361517"/>
            <a:ext cx="4003362" cy="70879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Protein Descriptor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84D2878-E954-4C73-93B1-1919398020EC}"/>
              </a:ext>
            </a:extLst>
          </p:cNvPr>
          <p:cNvGrpSpPr/>
          <p:nvPr/>
        </p:nvGrpSpPr>
        <p:grpSpPr>
          <a:xfrm>
            <a:off x="7850590" y="3223073"/>
            <a:ext cx="1320242" cy="3429397"/>
            <a:chOff x="7850590" y="3223073"/>
            <a:chExt cx="1320242" cy="342939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AE47C7B-2463-47EC-BC50-9072372DBBE0}"/>
                </a:ext>
              </a:extLst>
            </p:cNvPr>
            <p:cNvSpPr/>
            <p:nvPr/>
          </p:nvSpPr>
          <p:spPr>
            <a:xfrm>
              <a:off x="8196815" y="4739343"/>
              <a:ext cx="974017" cy="411741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67AAFB61-C694-4ECB-911A-291F27F2A728}"/>
                </a:ext>
              </a:extLst>
            </p:cNvPr>
            <p:cNvSpPr/>
            <p:nvPr/>
          </p:nvSpPr>
          <p:spPr>
            <a:xfrm>
              <a:off x="7850590" y="3223073"/>
              <a:ext cx="130133" cy="3429397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2B64C36-2EDB-4324-8AAA-902DB8523915}"/>
              </a:ext>
            </a:extLst>
          </p:cNvPr>
          <p:cNvGrpSpPr/>
          <p:nvPr/>
        </p:nvGrpSpPr>
        <p:grpSpPr>
          <a:xfrm>
            <a:off x="9348107" y="2289277"/>
            <a:ext cx="2716378" cy="2457444"/>
            <a:chOff x="9348107" y="2289277"/>
            <a:chExt cx="2716378" cy="245744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5ADC4-55FB-4CBE-BD4E-582B82D79907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>
              <a:off x="11648364" y="2991171"/>
              <a:ext cx="0" cy="17555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llout: Line 25">
              <a:extLst>
                <a:ext uri="{FF2B5EF4-FFF2-40B4-BE49-F238E27FC236}">
                  <a16:creationId xmlns:a16="http://schemas.microsoft.com/office/drawing/2014/main" id="{DE897B7B-2D32-4BD1-B647-45DF97F7E152}"/>
                </a:ext>
              </a:extLst>
            </p:cNvPr>
            <p:cNvSpPr/>
            <p:nvPr/>
          </p:nvSpPr>
          <p:spPr>
            <a:xfrm>
              <a:off x="9348107" y="2289277"/>
              <a:ext cx="2716378" cy="701894"/>
            </a:xfrm>
            <a:prstGeom prst="borderCallout1">
              <a:avLst>
                <a:gd name="adj1" fmla="val 45041"/>
                <a:gd name="adj2" fmla="val 30"/>
                <a:gd name="adj3" fmla="val 540942"/>
                <a:gd name="adj4" fmla="val -219454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Local information of this position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163E452-24E8-4DB4-A79D-E65D5818C271}"/>
              </a:ext>
            </a:extLst>
          </p:cNvPr>
          <p:cNvGrpSpPr/>
          <p:nvPr/>
        </p:nvGrpSpPr>
        <p:grpSpPr>
          <a:xfrm>
            <a:off x="1120789" y="4241054"/>
            <a:ext cx="2159970" cy="1681573"/>
            <a:chOff x="1131247" y="4241055"/>
            <a:chExt cx="2149511" cy="62280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517382C-1EBB-480B-BA18-E2E13B3819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1247" y="4241055"/>
              <a:ext cx="7952" cy="62280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8714EE4-554D-4A7D-9F7A-7F9A275578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2806" y="4241055"/>
              <a:ext cx="7952" cy="62280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638A7E-8115-47A2-9E66-BE33E2EF5D09}"/>
              </a:ext>
            </a:extLst>
          </p:cNvPr>
          <p:cNvGrpSpPr/>
          <p:nvPr/>
        </p:nvGrpSpPr>
        <p:grpSpPr>
          <a:xfrm>
            <a:off x="1156328" y="4746721"/>
            <a:ext cx="10979044" cy="1775907"/>
            <a:chOff x="1156328" y="4746721"/>
            <a:chExt cx="10979044" cy="177590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941A848-3183-4FD2-BD0C-E1978304E6E1}"/>
                </a:ext>
              </a:extLst>
            </p:cNvPr>
            <p:cNvSpPr/>
            <p:nvPr/>
          </p:nvSpPr>
          <p:spPr>
            <a:xfrm>
              <a:off x="1156328" y="6027949"/>
              <a:ext cx="2139320" cy="392326"/>
            </a:xfrm>
            <a:prstGeom prst="rect">
              <a:avLst/>
            </a:prstGeom>
            <a:ln w="38100">
              <a:solidFill>
                <a:schemeClr val="accent4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5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RCPSICTAPG</a:t>
              </a:r>
            </a:p>
          </p:txBody>
        </p:sp>
        <p:cxnSp>
          <p:nvCxnSpPr>
            <p:cNvPr id="73" name="Elbow Connector 44">
              <a:extLst>
                <a:ext uri="{FF2B5EF4-FFF2-40B4-BE49-F238E27FC236}">
                  <a16:creationId xmlns:a16="http://schemas.microsoft.com/office/drawing/2014/main" id="{ACCC9771-6A23-4B32-B123-172BF240A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4567" y="6212405"/>
              <a:ext cx="2518683" cy="118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02290AB-7A4A-49BD-9C66-2C4DD8D66A36}"/>
                </a:ext>
              </a:extLst>
            </p:cNvPr>
            <p:cNvSpPr/>
            <p:nvPr/>
          </p:nvSpPr>
          <p:spPr>
            <a:xfrm>
              <a:off x="5827821" y="5909994"/>
              <a:ext cx="1974428" cy="612634"/>
            </a:xfrm>
            <a:prstGeom prst="rect">
              <a:avLst/>
            </a:prstGeom>
            <a:ln w="38100"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Feature representation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099EDB9-3D5A-475D-93C9-621888D6796D}"/>
                </a:ext>
              </a:extLst>
            </p:cNvPr>
            <p:cNvSpPr/>
            <p:nvPr/>
          </p:nvSpPr>
          <p:spPr>
            <a:xfrm>
              <a:off x="11161355" y="4746721"/>
              <a:ext cx="974017" cy="404363"/>
            </a:xfrm>
            <a:prstGeom prst="rect">
              <a:avLst/>
            </a:prstGeom>
            <a:ln w="38100"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518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4413-9B65-407E-8D39-C941906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– </a:t>
            </a:r>
            <a:r>
              <a:rPr lang="en-US" dirty="0" err="1"/>
              <a:t>Membuat</a:t>
            </a:r>
            <a:r>
              <a:rPr lang="en-US" dirty="0"/>
              <a:t> Feature Representation </a:t>
            </a:r>
            <a:r>
              <a:rPr lang="en-US" dirty="0" err="1"/>
              <a:t>Baru</a:t>
            </a:r>
            <a:r>
              <a:rPr lang="en-US" dirty="0"/>
              <a:t> 4/5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E96D-F2B1-404B-A24D-57A58462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291"/>
            <a:ext cx="10515600" cy="4351338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feature representation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#1 dan </a:t>
            </a:r>
            <a:r>
              <a:rPr lang="en-US" dirty="0" err="1"/>
              <a:t>cara</a:t>
            </a:r>
            <a:r>
              <a:rPr lang="en-US"/>
              <a:t> #3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B04DCD-4984-4372-8C76-42324D64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54</a:t>
            </a:fld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3517ECB-AC02-453A-89BD-CD1538DCE67C}"/>
              </a:ext>
            </a:extLst>
          </p:cNvPr>
          <p:cNvGrpSpPr/>
          <p:nvPr/>
        </p:nvGrpSpPr>
        <p:grpSpPr>
          <a:xfrm>
            <a:off x="303917" y="2729071"/>
            <a:ext cx="8621781" cy="467582"/>
            <a:chOff x="421363" y="2578070"/>
            <a:chExt cx="8621781" cy="46758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36B5598-38E1-4CC9-8913-9EFDC169899A}"/>
                </a:ext>
              </a:extLst>
            </p:cNvPr>
            <p:cNvSpPr/>
            <p:nvPr/>
          </p:nvSpPr>
          <p:spPr>
            <a:xfrm>
              <a:off x="1550703" y="2578070"/>
              <a:ext cx="3841791" cy="39362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MCMDVRCPSICTAPGSRGLA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031C739-C65B-46B6-876F-88B04ED52011}"/>
                </a:ext>
              </a:extLst>
            </p:cNvPr>
            <p:cNvSpPr txBox="1"/>
            <p:nvPr/>
          </p:nvSpPr>
          <p:spPr>
            <a:xfrm>
              <a:off x="421363" y="2583987"/>
              <a:ext cx="11192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original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42F5D5F-44F4-4B5D-80C0-5C8AC2051104}"/>
                </a:ext>
              </a:extLst>
            </p:cNvPr>
            <p:cNvSpPr/>
            <p:nvPr/>
          </p:nvSpPr>
          <p:spPr>
            <a:xfrm>
              <a:off x="6449303" y="2578070"/>
              <a:ext cx="2593841" cy="39362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8D72CC7-45B0-4835-BDC7-F9E0A2ABF7BA}"/>
                </a:ext>
              </a:extLst>
            </p:cNvPr>
            <p:cNvCxnSpPr>
              <a:stCxn id="87" idx="3"/>
              <a:endCxn id="89" idx="1"/>
            </p:cNvCxnSpPr>
            <p:nvPr/>
          </p:nvCxnSpPr>
          <p:spPr>
            <a:xfrm>
              <a:off x="5392494" y="2774882"/>
              <a:ext cx="1056809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361F866-DEE6-435A-9CCC-0E36F57E849C}"/>
              </a:ext>
            </a:extLst>
          </p:cNvPr>
          <p:cNvGrpSpPr/>
          <p:nvPr/>
        </p:nvGrpSpPr>
        <p:grpSpPr>
          <a:xfrm>
            <a:off x="1423508" y="3375327"/>
            <a:ext cx="7527310" cy="1067855"/>
            <a:chOff x="1540954" y="3224326"/>
            <a:chExt cx="7527310" cy="1067855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82577DE-2ECB-4CD3-A2EE-0AF623704A39}"/>
                </a:ext>
              </a:extLst>
            </p:cNvPr>
            <p:cNvSpPr/>
            <p:nvPr/>
          </p:nvSpPr>
          <p:spPr>
            <a:xfrm>
              <a:off x="1550703" y="3224326"/>
              <a:ext cx="2025726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MCMDVRCPSI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422F7E9-3A38-4DF1-9394-2A434E34960F}"/>
                </a:ext>
              </a:extLst>
            </p:cNvPr>
            <p:cNvSpPr/>
            <p:nvPr/>
          </p:nvSpPr>
          <p:spPr>
            <a:xfrm>
              <a:off x="1550703" y="3610621"/>
              <a:ext cx="2082125" cy="295264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CTAPGSRGLA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61C7DC0-28B9-4DC8-B9E0-99A21EEECEE9}"/>
                </a:ext>
              </a:extLst>
            </p:cNvPr>
            <p:cNvSpPr/>
            <p:nvPr/>
          </p:nvSpPr>
          <p:spPr>
            <a:xfrm>
              <a:off x="1540954" y="3998712"/>
              <a:ext cx="1909868" cy="293469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RCPSICTAPG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C771648-7397-46E5-BE11-BC3A65386855}"/>
                </a:ext>
              </a:extLst>
            </p:cNvPr>
            <p:cNvSpPr/>
            <p:nvPr/>
          </p:nvSpPr>
          <p:spPr>
            <a:xfrm>
              <a:off x="6472748" y="3224326"/>
              <a:ext cx="2593841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E1F32961-5892-4BA1-9C3D-67CFF9D78DC1}"/>
                </a:ext>
              </a:extLst>
            </p:cNvPr>
            <p:cNvSpPr/>
            <p:nvPr/>
          </p:nvSpPr>
          <p:spPr>
            <a:xfrm>
              <a:off x="6474423" y="3611518"/>
              <a:ext cx="2593841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CA3F6E2-EB15-4000-B2A9-EDC0CF633643}"/>
                </a:ext>
              </a:extLst>
            </p:cNvPr>
            <p:cNvSpPr/>
            <p:nvPr/>
          </p:nvSpPr>
          <p:spPr>
            <a:xfrm>
              <a:off x="6472747" y="3998710"/>
              <a:ext cx="2593841" cy="293469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DA18A11-9273-4D11-9914-F535C79CAADA}"/>
                </a:ext>
              </a:extLst>
            </p:cNvPr>
            <p:cNvCxnSpPr>
              <a:stCxn id="77" idx="3"/>
              <a:endCxn id="81" idx="1"/>
            </p:cNvCxnSpPr>
            <p:nvPr/>
          </p:nvCxnSpPr>
          <p:spPr>
            <a:xfrm>
              <a:off x="3576429" y="3371061"/>
              <a:ext cx="2896319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F1B65ED-ABE5-426E-AB71-22E3F6526B23}"/>
                </a:ext>
              </a:extLst>
            </p:cNvPr>
            <p:cNvCxnSpPr>
              <a:stCxn id="78" idx="3"/>
              <a:endCxn id="82" idx="1"/>
            </p:cNvCxnSpPr>
            <p:nvPr/>
          </p:nvCxnSpPr>
          <p:spPr>
            <a:xfrm>
              <a:off x="3632828" y="3758253"/>
              <a:ext cx="2841595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5E12FE-D7A8-46E6-B7CA-AE9A37B16F72}"/>
                </a:ext>
              </a:extLst>
            </p:cNvPr>
            <p:cNvCxnSpPr>
              <a:stCxn id="80" idx="3"/>
              <a:endCxn id="83" idx="1"/>
            </p:cNvCxnSpPr>
            <p:nvPr/>
          </p:nvCxnSpPr>
          <p:spPr>
            <a:xfrm flipV="1">
              <a:off x="3450822" y="4145445"/>
              <a:ext cx="3021925" cy="2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ight Brace 69">
            <a:extLst>
              <a:ext uri="{FF2B5EF4-FFF2-40B4-BE49-F238E27FC236}">
                <a16:creationId xmlns:a16="http://schemas.microsoft.com/office/drawing/2014/main" id="{C9951467-462E-4782-90DA-6A8810850648}"/>
              </a:ext>
            </a:extLst>
          </p:cNvPr>
          <p:cNvSpPr/>
          <p:nvPr/>
        </p:nvSpPr>
        <p:spPr>
          <a:xfrm>
            <a:off x="8983230" y="2729071"/>
            <a:ext cx="187446" cy="1714109"/>
          </a:xfrm>
          <a:prstGeom prst="rightBrace">
            <a:avLst>
              <a:gd name="adj1" fmla="val 8333"/>
              <a:gd name="adj2" fmla="val 5041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ACAC733-7B87-49F5-8991-33DE167FF577}"/>
              </a:ext>
            </a:extLst>
          </p:cNvPr>
          <p:cNvSpPr/>
          <p:nvPr/>
        </p:nvSpPr>
        <p:spPr>
          <a:xfrm rot="16200000">
            <a:off x="8731596" y="3220566"/>
            <a:ext cx="1972336" cy="65739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AAC’s Feature representation</a:t>
            </a:r>
          </a:p>
        </p:txBody>
      </p:sp>
      <p:sp>
        <p:nvSpPr>
          <p:cNvPr id="76" name="Rounded Rectangle 17">
            <a:extLst>
              <a:ext uri="{FF2B5EF4-FFF2-40B4-BE49-F238E27FC236}">
                <a16:creationId xmlns:a16="http://schemas.microsoft.com/office/drawing/2014/main" id="{3B3D028F-EAD8-471C-81EC-018E777EE780}"/>
              </a:ext>
            </a:extLst>
          </p:cNvPr>
          <p:cNvSpPr/>
          <p:nvPr/>
        </p:nvSpPr>
        <p:spPr>
          <a:xfrm rot="16200000">
            <a:off x="4723220" y="3315267"/>
            <a:ext cx="2036036" cy="63875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AAC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D50A47A-A5EE-431D-BD24-F802D4985982}"/>
              </a:ext>
            </a:extLst>
          </p:cNvPr>
          <p:cNvGrpSpPr/>
          <p:nvPr/>
        </p:nvGrpSpPr>
        <p:grpSpPr>
          <a:xfrm>
            <a:off x="303918" y="4849514"/>
            <a:ext cx="8621781" cy="467582"/>
            <a:chOff x="421363" y="2578070"/>
            <a:chExt cx="8621781" cy="467582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07F0815-C84A-46ED-8D58-4D160445904A}"/>
                </a:ext>
              </a:extLst>
            </p:cNvPr>
            <p:cNvSpPr/>
            <p:nvPr/>
          </p:nvSpPr>
          <p:spPr>
            <a:xfrm>
              <a:off x="1550703" y="2578070"/>
              <a:ext cx="3841791" cy="39362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MCMDVRCPSICTAPGSRGLA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CDE8252-E51D-45D1-9BE9-329B076EE16D}"/>
                </a:ext>
              </a:extLst>
            </p:cNvPr>
            <p:cNvSpPr txBox="1"/>
            <p:nvPr/>
          </p:nvSpPr>
          <p:spPr>
            <a:xfrm>
              <a:off x="421363" y="2583987"/>
              <a:ext cx="11192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original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4AEC825-3E2E-4197-B4EB-7B6DBBA26FAB}"/>
                </a:ext>
              </a:extLst>
            </p:cNvPr>
            <p:cNvSpPr/>
            <p:nvPr/>
          </p:nvSpPr>
          <p:spPr>
            <a:xfrm>
              <a:off x="6449303" y="2578070"/>
              <a:ext cx="2593841" cy="39362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B96D7BA-8FB0-45AC-8773-3C948F1555F5}"/>
                </a:ext>
              </a:extLst>
            </p:cNvPr>
            <p:cNvCxnSpPr>
              <a:stCxn id="109" idx="3"/>
              <a:endCxn id="111" idx="1"/>
            </p:cNvCxnSpPr>
            <p:nvPr/>
          </p:nvCxnSpPr>
          <p:spPr>
            <a:xfrm>
              <a:off x="5392494" y="2774882"/>
              <a:ext cx="1056809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47CFD1-FB9A-41F8-B541-6FC2FFF56028}"/>
              </a:ext>
            </a:extLst>
          </p:cNvPr>
          <p:cNvGrpSpPr/>
          <p:nvPr/>
        </p:nvGrpSpPr>
        <p:grpSpPr>
          <a:xfrm>
            <a:off x="1423509" y="5495770"/>
            <a:ext cx="7527310" cy="1067855"/>
            <a:chOff x="1540954" y="3224326"/>
            <a:chExt cx="7527310" cy="1067855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C4AC130-360A-4D75-A661-62517D97ABD4}"/>
                </a:ext>
              </a:extLst>
            </p:cNvPr>
            <p:cNvSpPr/>
            <p:nvPr/>
          </p:nvSpPr>
          <p:spPr>
            <a:xfrm>
              <a:off x="1550703" y="3224326"/>
              <a:ext cx="2025726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MCMDVRCPSI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AEB3748-23AE-4C42-9451-1143992B306A}"/>
                </a:ext>
              </a:extLst>
            </p:cNvPr>
            <p:cNvSpPr/>
            <p:nvPr/>
          </p:nvSpPr>
          <p:spPr>
            <a:xfrm>
              <a:off x="1550703" y="3610621"/>
              <a:ext cx="2082125" cy="295264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CTAPGSRGLA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C702A87-3C48-4AEC-8EA8-E4A35372923D}"/>
                </a:ext>
              </a:extLst>
            </p:cNvPr>
            <p:cNvSpPr/>
            <p:nvPr/>
          </p:nvSpPr>
          <p:spPr>
            <a:xfrm>
              <a:off x="1540954" y="3998712"/>
              <a:ext cx="1909868" cy="293469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RCPSICTAPG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CCDD830-063E-47C8-B63A-DF2349FC122C}"/>
                </a:ext>
              </a:extLst>
            </p:cNvPr>
            <p:cNvSpPr/>
            <p:nvPr/>
          </p:nvSpPr>
          <p:spPr>
            <a:xfrm>
              <a:off x="6472748" y="3224326"/>
              <a:ext cx="2593841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94DB34A-D6C9-4BB8-9307-79D16C2B64C6}"/>
                </a:ext>
              </a:extLst>
            </p:cNvPr>
            <p:cNvSpPr/>
            <p:nvPr/>
          </p:nvSpPr>
          <p:spPr>
            <a:xfrm>
              <a:off x="6474423" y="3611518"/>
              <a:ext cx="2593841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BF66231-8219-4F51-B306-CEBF5929F206}"/>
                </a:ext>
              </a:extLst>
            </p:cNvPr>
            <p:cNvSpPr/>
            <p:nvPr/>
          </p:nvSpPr>
          <p:spPr>
            <a:xfrm>
              <a:off x="6472747" y="3998710"/>
              <a:ext cx="2593841" cy="293469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8833434-ED06-40F0-8CDC-9F71A3834176}"/>
                </a:ext>
              </a:extLst>
            </p:cNvPr>
            <p:cNvCxnSpPr>
              <a:stCxn id="99" idx="3"/>
              <a:endCxn id="103" idx="1"/>
            </p:cNvCxnSpPr>
            <p:nvPr/>
          </p:nvCxnSpPr>
          <p:spPr>
            <a:xfrm>
              <a:off x="3576429" y="3371061"/>
              <a:ext cx="2896319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B0BD98B-74CA-4C7B-8C85-C89A64A261BF}"/>
                </a:ext>
              </a:extLst>
            </p:cNvPr>
            <p:cNvCxnSpPr>
              <a:stCxn id="100" idx="3"/>
              <a:endCxn id="104" idx="1"/>
            </p:cNvCxnSpPr>
            <p:nvPr/>
          </p:nvCxnSpPr>
          <p:spPr>
            <a:xfrm>
              <a:off x="3632828" y="3758253"/>
              <a:ext cx="2841595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20A4C88-F5C6-47C3-A7FE-F87BBDD56CBC}"/>
                </a:ext>
              </a:extLst>
            </p:cNvPr>
            <p:cNvCxnSpPr>
              <a:stCxn id="102" idx="3"/>
              <a:endCxn id="105" idx="1"/>
            </p:cNvCxnSpPr>
            <p:nvPr/>
          </p:nvCxnSpPr>
          <p:spPr>
            <a:xfrm flipV="1">
              <a:off x="3450822" y="4145445"/>
              <a:ext cx="3021925" cy="2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ight Brace 95">
            <a:extLst>
              <a:ext uri="{FF2B5EF4-FFF2-40B4-BE49-F238E27FC236}">
                <a16:creationId xmlns:a16="http://schemas.microsoft.com/office/drawing/2014/main" id="{09C7A38F-F590-4F90-A0A2-2978BBE599FB}"/>
              </a:ext>
            </a:extLst>
          </p:cNvPr>
          <p:cNvSpPr/>
          <p:nvPr/>
        </p:nvSpPr>
        <p:spPr>
          <a:xfrm>
            <a:off x="8983231" y="4849514"/>
            <a:ext cx="187446" cy="1714109"/>
          </a:xfrm>
          <a:prstGeom prst="rightBrace">
            <a:avLst>
              <a:gd name="adj1" fmla="val 8333"/>
              <a:gd name="adj2" fmla="val 50419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D771890-C4AB-403A-B943-FF75246DD6F0}"/>
              </a:ext>
            </a:extLst>
          </p:cNvPr>
          <p:cNvSpPr/>
          <p:nvPr/>
        </p:nvSpPr>
        <p:spPr>
          <a:xfrm rot="16200000">
            <a:off x="8760371" y="5392943"/>
            <a:ext cx="1914788" cy="65739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DC’s Feature representation</a:t>
            </a:r>
          </a:p>
        </p:txBody>
      </p:sp>
      <p:sp>
        <p:nvSpPr>
          <p:cNvPr id="98" name="Rounded Rectangle 17">
            <a:extLst>
              <a:ext uri="{FF2B5EF4-FFF2-40B4-BE49-F238E27FC236}">
                <a16:creationId xmlns:a16="http://schemas.microsoft.com/office/drawing/2014/main" id="{6F2AC1D0-AAC6-4C60-AC0E-EC33EDB6585F}"/>
              </a:ext>
            </a:extLst>
          </p:cNvPr>
          <p:cNvSpPr/>
          <p:nvPr/>
        </p:nvSpPr>
        <p:spPr>
          <a:xfrm rot="16200000">
            <a:off x="4723221" y="5435710"/>
            <a:ext cx="2036036" cy="638756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DC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B2AC370-1E49-40A3-8558-F02589588127}"/>
              </a:ext>
            </a:extLst>
          </p:cNvPr>
          <p:cNvGrpSpPr/>
          <p:nvPr/>
        </p:nvGrpSpPr>
        <p:grpSpPr>
          <a:xfrm>
            <a:off x="10143076" y="2535894"/>
            <a:ext cx="864678" cy="4168308"/>
            <a:chOff x="10260522" y="2384892"/>
            <a:chExt cx="864678" cy="4168308"/>
          </a:xfrm>
        </p:grpSpPr>
        <p:sp>
          <p:nvSpPr>
            <p:cNvPr id="116" name="Right Brace 115">
              <a:extLst>
                <a:ext uri="{FF2B5EF4-FFF2-40B4-BE49-F238E27FC236}">
                  <a16:creationId xmlns:a16="http://schemas.microsoft.com/office/drawing/2014/main" id="{7155F7ED-9D25-4981-B252-AAD9BFA44701}"/>
                </a:ext>
              </a:extLst>
            </p:cNvPr>
            <p:cNvSpPr/>
            <p:nvPr/>
          </p:nvSpPr>
          <p:spPr>
            <a:xfrm>
              <a:off x="10260522" y="2412094"/>
              <a:ext cx="146542" cy="4141106"/>
            </a:xfrm>
            <a:prstGeom prst="rightBrace">
              <a:avLst>
                <a:gd name="adj1" fmla="val 8333"/>
                <a:gd name="adj2" fmla="val 5041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B337B99-FFD6-4F78-B6A3-CE43D349B84E}"/>
                </a:ext>
              </a:extLst>
            </p:cNvPr>
            <p:cNvSpPr/>
            <p:nvPr/>
          </p:nvSpPr>
          <p:spPr>
            <a:xfrm rot="16200000">
              <a:off x="8834753" y="4262753"/>
              <a:ext cx="4168308" cy="412586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28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9FBE42C-E4A2-4180-BDBD-CB02410BC93F}"/>
              </a:ext>
            </a:extLst>
          </p:cNvPr>
          <p:cNvGrpSpPr/>
          <p:nvPr/>
        </p:nvGrpSpPr>
        <p:grpSpPr>
          <a:xfrm>
            <a:off x="877698" y="4540136"/>
            <a:ext cx="8004565" cy="2070580"/>
            <a:chOff x="877698" y="4476292"/>
            <a:chExt cx="8004565" cy="2070580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4E15261-BA99-4E63-9986-8DA3EBF8D16C}"/>
                </a:ext>
              </a:extLst>
            </p:cNvPr>
            <p:cNvSpPr txBox="1"/>
            <p:nvPr/>
          </p:nvSpPr>
          <p:spPr>
            <a:xfrm>
              <a:off x="877698" y="4476292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k=3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02BF2F-D427-4582-A74C-A60D577BBB57}"/>
                </a:ext>
              </a:extLst>
            </p:cNvPr>
            <p:cNvSpPr/>
            <p:nvPr/>
          </p:nvSpPr>
          <p:spPr>
            <a:xfrm>
              <a:off x="1522116" y="4560391"/>
              <a:ext cx="1439898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MCMDVRC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A9A017A2-24AA-49FC-8853-041EFFD2E9B2}"/>
                </a:ext>
              </a:extLst>
            </p:cNvPr>
            <p:cNvSpPr/>
            <p:nvPr/>
          </p:nvSpPr>
          <p:spPr>
            <a:xfrm>
              <a:off x="1518352" y="4975335"/>
              <a:ext cx="1364210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PSICTAP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D3A7DDD-484C-42B9-B340-E3E8B71A9AEF}"/>
                </a:ext>
              </a:extLst>
            </p:cNvPr>
            <p:cNvSpPr/>
            <p:nvPr/>
          </p:nvSpPr>
          <p:spPr>
            <a:xfrm>
              <a:off x="1528385" y="5390279"/>
              <a:ext cx="1230592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GSRGLA</a:t>
              </a: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4404A83-2C92-464A-B102-EF71EBA99E73}"/>
                </a:ext>
              </a:extLst>
            </p:cNvPr>
            <p:cNvSpPr/>
            <p:nvPr/>
          </p:nvSpPr>
          <p:spPr>
            <a:xfrm>
              <a:off x="1511205" y="5817059"/>
              <a:ext cx="1405878" cy="293469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VRCPSIC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0C85E93-062E-442F-A8CA-1302A8996DA5}"/>
                </a:ext>
              </a:extLst>
            </p:cNvPr>
            <p:cNvSpPr/>
            <p:nvPr/>
          </p:nvSpPr>
          <p:spPr>
            <a:xfrm>
              <a:off x="1511205" y="6221864"/>
              <a:ext cx="1309350" cy="293469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TAPGSR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4F65371-EAB2-4490-86F6-5A811B1333EB}"/>
                </a:ext>
              </a:extLst>
            </p:cNvPr>
            <p:cNvSpPr/>
            <p:nvPr/>
          </p:nvSpPr>
          <p:spPr>
            <a:xfrm>
              <a:off x="6286747" y="4563740"/>
              <a:ext cx="2593841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06A21D5-2C95-40F3-9C6B-B5BA408F172E}"/>
                </a:ext>
              </a:extLst>
            </p:cNvPr>
            <p:cNvSpPr/>
            <p:nvPr/>
          </p:nvSpPr>
          <p:spPr>
            <a:xfrm>
              <a:off x="6288422" y="4962655"/>
              <a:ext cx="2593841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CB227C8-C50B-4A7D-A243-ECBE74D6DE3E}"/>
                </a:ext>
              </a:extLst>
            </p:cNvPr>
            <p:cNvSpPr/>
            <p:nvPr/>
          </p:nvSpPr>
          <p:spPr>
            <a:xfrm>
              <a:off x="6265845" y="5819246"/>
              <a:ext cx="2593841" cy="293469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33E8A18-FC67-42E8-899D-E5D6C84938AF}"/>
                </a:ext>
              </a:extLst>
            </p:cNvPr>
            <p:cNvSpPr/>
            <p:nvPr/>
          </p:nvSpPr>
          <p:spPr>
            <a:xfrm>
              <a:off x="6279317" y="5385089"/>
              <a:ext cx="2593841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0F2FDAA-76F3-4CA7-BD11-0CE1D1271F32}"/>
                </a:ext>
              </a:extLst>
            </p:cNvPr>
            <p:cNvSpPr/>
            <p:nvPr/>
          </p:nvSpPr>
          <p:spPr>
            <a:xfrm>
              <a:off x="6246866" y="6253403"/>
              <a:ext cx="2593841" cy="293469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587BED3-BC10-4C52-8CB3-5537073ACA43}"/>
                </a:ext>
              </a:extLst>
            </p:cNvPr>
            <p:cNvCxnSpPr>
              <a:stCxn id="137" idx="3"/>
              <a:endCxn id="142" idx="1"/>
            </p:cNvCxnSpPr>
            <p:nvPr/>
          </p:nvCxnSpPr>
          <p:spPr>
            <a:xfrm>
              <a:off x="2962014" y="4707126"/>
              <a:ext cx="3324733" cy="3349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FC295AB-ACE9-4187-878E-D66A58512CD4}"/>
                </a:ext>
              </a:extLst>
            </p:cNvPr>
            <p:cNvCxnSpPr>
              <a:stCxn id="138" idx="3"/>
              <a:endCxn id="143" idx="1"/>
            </p:cNvCxnSpPr>
            <p:nvPr/>
          </p:nvCxnSpPr>
          <p:spPr>
            <a:xfrm flipV="1">
              <a:off x="2882562" y="5109390"/>
              <a:ext cx="3405860" cy="1268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ACAEBD-622C-4C68-8F48-354669AA6FC7}"/>
                </a:ext>
              </a:extLst>
            </p:cNvPr>
            <p:cNvCxnSpPr>
              <a:stCxn id="139" idx="3"/>
              <a:endCxn id="145" idx="1"/>
            </p:cNvCxnSpPr>
            <p:nvPr/>
          </p:nvCxnSpPr>
          <p:spPr>
            <a:xfrm flipV="1">
              <a:off x="2758977" y="5531824"/>
              <a:ext cx="3520340" cy="519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8CA5512-3ABF-4202-BC11-403372B689DC}"/>
                </a:ext>
              </a:extLst>
            </p:cNvPr>
            <p:cNvCxnSpPr>
              <a:stCxn id="140" idx="3"/>
              <a:endCxn id="144" idx="1"/>
            </p:cNvCxnSpPr>
            <p:nvPr/>
          </p:nvCxnSpPr>
          <p:spPr>
            <a:xfrm>
              <a:off x="2917083" y="5963794"/>
              <a:ext cx="3348762" cy="2187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73F9A38-E19E-49CC-9F98-B2C4A0D1647D}"/>
                </a:ext>
              </a:extLst>
            </p:cNvPr>
            <p:cNvCxnSpPr>
              <a:stCxn id="141" idx="3"/>
              <a:endCxn id="146" idx="1"/>
            </p:cNvCxnSpPr>
            <p:nvPr/>
          </p:nvCxnSpPr>
          <p:spPr>
            <a:xfrm>
              <a:off x="2820555" y="6368599"/>
              <a:ext cx="3426311" cy="31539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E24413-9B65-407E-8D39-C941906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– </a:t>
            </a:r>
            <a:r>
              <a:rPr lang="en-US" dirty="0" err="1"/>
              <a:t>Membuat</a:t>
            </a:r>
            <a:r>
              <a:rPr lang="en-US" dirty="0"/>
              <a:t> Feature Representation </a:t>
            </a:r>
            <a:r>
              <a:rPr lang="en-US" dirty="0" err="1"/>
              <a:t>Baru</a:t>
            </a:r>
            <a:r>
              <a:rPr lang="en-US" dirty="0"/>
              <a:t> 5/5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9E96D-F2B1-404B-A24D-57A58462C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291"/>
            <a:ext cx="10515600" cy="4351338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feature representation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feature representation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K</a:t>
            </a:r>
            <a:r>
              <a:rPr lang="en-US" dirty="0"/>
              <a:t> </a:t>
            </a:r>
            <a:r>
              <a:rPr lang="en-US" dirty="0" err="1"/>
              <a:t>potongan</a:t>
            </a:r>
            <a:r>
              <a:rPr lang="en-US" dirty="0"/>
              <a:t>/segment protein sequence original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B04DCD-4984-4372-8C76-42324D64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55</a:t>
            </a:fld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9FB8414-DC37-4D11-9F93-AD1F1FC01D32}"/>
              </a:ext>
            </a:extLst>
          </p:cNvPr>
          <p:cNvGrpSpPr/>
          <p:nvPr/>
        </p:nvGrpSpPr>
        <p:grpSpPr>
          <a:xfrm>
            <a:off x="421363" y="2645182"/>
            <a:ext cx="8469382" cy="467582"/>
            <a:chOff x="421363" y="2578070"/>
            <a:chExt cx="8469382" cy="46758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23ECD58-B8DB-462D-AB3E-E14B25C27048}"/>
                </a:ext>
              </a:extLst>
            </p:cNvPr>
            <p:cNvSpPr/>
            <p:nvPr/>
          </p:nvSpPr>
          <p:spPr>
            <a:xfrm>
              <a:off x="1550703" y="2578070"/>
              <a:ext cx="3841791" cy="39362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MCMDVRCPSICTAPGSRGLA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6D5F21-25F6-4A3F-B107-94F71F11D71D}"/>
                </a:ext>
              </a:extLst>
            </p:cNvPr>
            <p:cNvSpPr txBox="1"/>
            <p:nvPr/>
          </p:nvSpPr>
          <p:spPr>
            <a:xfrm>
              <a:off x="421363" y="2583987"/>
              <a:ext cx="11192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original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F5079BA-BDAF-485F-BC9E-B8B0B69665A5}"/>
                </a:ext>
              </a:extLst>
            </p:cNvPr>
            <p:cNvSpPr/>
            <p:nvPr/>
          </p:nvSpPr>
          <p:spPr>
            <a:xfrm>
              <a:off x="6296904" y="2578070"/>
              <a:ext cx="2593841" cy="393624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47418F7-1205-4EBF-A723-33A62E3611EC}"/>
                </a:ext>
              </a:extLst>
            </p:cNvPr>
            <p:cNvCxnSpPr>
              <a:stCxn id="79" idx="3"/>
              <a:endCxn id="92" idx="1"/>
            </p:cNvCxnSpPr>
            <p:nvPr/>
          </p:nvCxnSpPr>
          <p:spPr>
            <a:xfrm>
              <a:off x="5392494" y="2774882"/>
              <a:ext cx="904410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5FFBD77-FEC2-43D6-9EA8-0A3B6D971AA9}"/>
              </a:ext>
            </a:extLst>
          </p:cNvPr>
          <p:cNvGrpSpPr/>
          <p:nvPr/>
        </p:nvGrpSpPr>
        <p:grpSpPr>
          <a:xfrm>
            <a:off x="877698" y="3182618"/>
            <a:ext cx="8014721" cy="1176675"/>
            <a:chOff x="877698" y="3115506"/>
            <a:chExt cx="8014721" cy="1176675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21826B5F-DFEB-4E2F-9961-411F964C6295}"/>
                </a:ext>
              </a:extLst>
            </p:cNvPr>
            <p:cNvSpPr/>
            <p:nvPr/>
          </p:nvSpPr>
          <p:spPr>
            <a:xfrm>
              <a:off x="1550703" y="3224326"/>
              <a:ext cx="2025726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MCMDVRCPSI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4890C66-5FB2-4AB4-A9EE-63F29C77BF5D}"/>
                </a:ext>
              </a:extLst>
            </p:cNvPr>
            <p:cNvSpPr/>
            <p:nvPr/>
          </p:nvSpPr>
          <p:spPr>
            <a:xfrm>
              <a:off x="1550703" y="3610621"/>
              <a:ext cx="2082125" cy="295264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CTAPGSRGLA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11405DE-710F-47C9-9D1C-1DA820126E84}"/>
                </a:ext>
              </a:extLst>
            </p:cNvPr>
            <p:cNvSpPr txBox="1"/>
            <p:nvPr/>
          </p:nvSpPr>
          <p:spPr>
            <a:xfrm>
              <a:off x="877698" y="3115506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k=2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F22ED22-81B1-49F8-8372-47BACB542CC8}"/>
                </a:ext>
              </a:extLst>
            </p:cNvPr>
            <p:cNvSpPr/>
            <p:nvPr/>
          </p:nvSpPr>
          <p:spPr>
            <a:xfrm>
              <a:off x="1540954" y="3998712"/>
              <a:ext cx="1909868" cy="293469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25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RCPSICTAPG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5441FB4-BE7C-4374-8734-97DEF01175C5}"/>
                </a:ext>
              </a:extLst>
            </p:cNvPr>
            <p:cNvSpPr/>
            <p:nvPr/>
          </p:nvSpPr>
          <p:spPr>
            <a:xfrm>
              <a:off x="6296903" y="3224326"/>
              <a:ext cx="2593841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6A4105F-73C2-44F7-AD50-824B9DC221C0}"/>
                </a:ext>
              </a:extLst>
            </p:cNvPr>
            <p:cNvSpPr/>
            <p:nvPr/>
          </p:nvSpPr>
          <p:spPr>
            <a:xfrm>
              <a:off x="6298578" y="3611518"/>
              <a:ext cx="2593841" cy="293469"/>
            </a:xfrm>
            <a:prstGeom prst="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5C708600-0A8A-4EE1-9DB1-A99E866766E0}"/>
                </a:ext>
              </a:extLst>
            </p:cNvPr>
            <p:cNvSpPr/>
            <p:nvPr/>
          </p:nvSpPr>
          <p:spPr>
            <a:xfrm>
              <a:off x="6296902" y="3998710"/>
              <a:ext cx="2593841" cy="293469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666354E-D254-42F2-BBEF-019747BBE4D5}"/>
                </a:ext>
              </a:extLst>
            </p:cNvPr>
            <p:cNvCxnSpPr>
              <a:stCxn id="113" idx="3"/>
              <a:endCxn id="120" idx="1"/>
            </p:cNvCxnSpPr>
            <p:nvPr/>
          </p:nvCxnSpPr>
          <p:spPr>
            <a:xfrm>
              <a:off x="3576429" y="3371061"/>
              <a:ext cx="2720474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DD0D53D-CD31-4646-B19D-22987120AE36}"/>
                </a:ext>
              </a:extLst>
            </p:cNvPr>
            <p:cNvCxnSpPr>
              <a:stCxn id="115" idx="3"/>
              <a:endCxn id="121" idx="1"/>
            </p:cNvCxnSpPr>
            <p:nvPr/>
          </p:nvCxnSpPr>
          <p:spPr>
            <a:xfrm>
              <a:off x="3632828" y="3758253"/>
              <a:ext cx="2665750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F4BDFAB-97B3-4F97-82D8-9895C0E46647}"/>
                </a:ext>
              </a:extLst>
            </p:cNvPr>
            <p:cNvCxnSpPr>
              <a:stCxn id="119" idx="3"/>
              <a:endCxn id="122" idx="1"/>
            </p:cNvCxnSpPr>
            <p:nvPr/>
          </p:nvCxnSpPr>
          <p:spPr>
            <a:xfrm flipV="1">
              <a:off x="3450822" y="4145445"/>
              <a:ext cx="2846080" cy="2"/>
            </a:xfrm>
            <a:prstGeom prst="line">
              <a:avLst/>
            </a:prstGeom>
            <a:ln w="38100">
              <a:solidFill>
                <a:schemeClr val="accent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33A27B6-429A-41FA-8B40-8BD64D154C98}"/>
              </a:ext>
            </a:extLst>
          </p:cNvPr>
          <p:cNvGrpSpPr/>
          <p:nvPr/>
        </p:nvGrpSpPr>
        <p:grpSpPr>
          <a:xfrm>
            <a:off x="8995169" y="2559914"/>
            <a:ext cx="834629" cy="2616587"/>
            <a:chOff x="8995169" y="2492802"/>
            <a:chExt cx="834629" cy="2616587"/>
          </a:xfrm>
        </p:grpSpPr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9C0F2E18-5007-4670-AAA5-3D21BA60CCDF}"/>
                </a:ext>
              </a:extLst>
            </p:cNvPr>
            <p:cNvSpPr/>
            <p:nvPr/>
          </p:nvSpPr>
          <p:spPr>
            <a:xfrm>
              <a:off x="8995169" y="2578070"/>
              <a:ext cx="187446" cy="1714109"/>
            </a:xfrm>
            <a:prstGeom prst="rightBrace">
              <a:avLst>
                <a:gd name="adj1" fmla="val 8333"/>
                <a:gd name="adj2" fmla="val 5041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4FFB1FC-5163-4D8D-8BAC-F6F33D9F923A}"/>
                </a:ext>
              </a:extLst>
            </p:cNvPr>
            <p:cNvSpPr/>
            <p:nvPr/>
          </p:nvSpPr>
          <p:spPr>
            <a:xfrm rot="16200000">
              <a:off x="8324692" y="3604284"/>
              <a:ext cx="2616587" cy="39362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5F59B43-3394-46D3-A27A-50CA5363D6FE}"/>
              </a:ext>
            </a:extLst>
          </p:cNvPr>
          <p:cNvGrpSpPr/>
          <p:nvPr/>
        </p:nvGrpSpPr>
        <p:grpSpPr>
          <a:xfrm>
            <a:off x="8961081" y="2525689"/>
            <a:ext cx="1050426" cy="4104564"/>
            <a:chOff x="8961081" y="2461845"/>
            <a:chExt cx="1050426" cy="410456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D71FE07-89E5-4E2A-8BC2-980598BAB4FC}"/>
                </a:ext>
              </a:extLst>
            </p:cNvPr>
            <p:cNvSpPr/>
            <p:nvPr/>
          </p:nvSpPr>
          <p:spPr>
            <a:xfrm>
              <a:off x="8961081" y="2461845"/>
              <a:ext cx="1050426" cy="3028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ight Brace 132">
              <a:extLst>
                <a:ext uri="{FF2B5EF4-FFF2-40B4-BE49-F238E27FC236}">
                  <a16:creationId xmlns:a16="http://schemas.microsoft.com/office/drawing/2014/main" id="{203B4487-A6FB-4DFA-A5A2-98CAB2317477}"/>
                </a:ext>
              </a:extLst>
            </p:cNvPr>
            <p:cNvSpPr/>
            <p:nvPr/>
          </p:nvSpPr>
          <p:spPr>
            <a:xfrm>
              <a:off x="8997317" y="2583622"/>
              <a:ext cx="212638" cy="3961503"/>
            </a:xfrm>
            <a:prstGeom prst="rightBrace">
              <a:avLst>
                <a:gd name="adj1" fmla="val 8333"/>
                <a:gd name="adj2" fmla="val 5041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F568DD0-0A59-4EF1-8F80-7E730CFDBE90}"/>
                </a:ext>
              </a:extLst>
            </p:cNvPr>
            <p:cNvSpPr/>
            <p:nvPr/>
          </p:nvSpPr>
          <p:spPr>
            <a:xfrm rot="16200000">
              <a:off x="7700905" y="4387396"/>
              <a:ext cx="3964403" cy="39362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Feature representation</a:t>
              </a:r>
            </a:p>
          </p:txBody>
        </p:sp>
      </p:grpSp>
      <p:sp>
        <p:nvSpPr>
          <p:cNvPr id="152" name="Rounded Rectangle 17">
            <a:extLst>
              <a:ext uri="{FF2B5EF4-FFF2-40B4-BE49-F238E27FC236}">
                <a16:creationId xmlns:a16="http://schemas.microsoft.com/office/drawing/2014/main" id="{5D89074F-2947-42C4-B980-2277964FC7A1}"/>
              </a:ext>
            </a:extLst>
          </p:cNvPr>
          <p:cNvSpPr/>
          <p:nvPr/>
        </p:nvSpPr>
        <p:spPr>
          <a:xfrm rot="16200000">
            <a:off x="3681408" y="4390636"/>
            <a:ext cx="4255848" cy="540052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Protein Descriptor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B40F8-51DE-43BB-BA22-18E033757A17}"/>
              </a:ext>
            </a:extLst>
          </p:cNvPr>
          <p:cNvGrpSpPr/>
          <p:nvPr/>
        </p:nvGrpSpPr>
        <p:grpSpPr>
          <a:xfrm>
            <a:off x="67073" y="3229713"/>
            <a:ext cx="1413293" cy="1021151"/>
            <a:chOff x="67073" y="3229713"/>
            <a:chExt cx="1413293" cy="1021151"/>
          </a:xfrm>
        </p:grpSpPr>
        <p:sp>
          <p:nvSpPr>
            <p:cNvPr id="153" name="Callout: Line 25">
              <a:extLst>
                <a:ext uri="{FF2B5EF4-FFF2-40B4-BE49-F238E27FC236}">
                  <a16:creationId xmlns:a16="http://schemas.microsoft.com/office/drawing/2014/main" id="{5252799E-F176-429F-A83C-8B13A2142387}"/>
                </a:ext>
              </a:extLst>
            </p:cNvPr>
            <p:cNvSpPr/>
            <p:nvPr/>
          </p:nvSpPr>
          <p:spPr>
            <a:xfrm>
              <a:off x="67073" y="3883390"/>
              <a:ext cx="763374" cy="367474"/>
            </a:xfrm>
            <a:prstGeom prst="borderCallout1">
              <a:avLst>
                <a:gd name="adj1" fmla="val 49607"/>
                <a:gd name="adj2" fmla="val 101132"/>
                <a:gd name="adj3" fmla="val -71479"/>
                <a:gd name="adj4" fmla="val 148934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K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CE1EA59-4DC1-47D8-8D93-727F6E089E1A}"/>
                </a:ext>
              </a:extLst>
            </p:cNvPr>
            <p:cNvSpPr/>
            <p:nvPr/>
          </p:nvSpPr>
          <p:spPr>
            <a:xfrm>
              <a:off x="830447" y="3229713"/>
              <a:ext cx="649919" cy="3674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013F32-8C79-4A75-A099-99830EC4538A}"/>
              </a:ext>
            </a:extLst>
          </p:cNvPr>
          <p:cNvGrpSpPr/>
          <p:nvPr/>
        </p:nvGrpSpPr>
        <p:grpSpPr>
          <a:xfrm>
            <a:off x="74826" y="4591325"/>
            <a:ext cx="1443526" cy="1006642"/>
            <a:chOff x="74826" y="4591325"/>
            <a:chExt cx="1443526" cy="1006642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CF7AC83-44E9-420C-BA97-52FD715869DB}"/>
                </a:ext>
              </a:extLst>
            </p:cNvPr>
            <p:cNvSpPr/>
            <p:nvPr/>
          </p:nvSpPr>
          <p:spPr>
            <a:xfrm>
              <a:off x="868433" y="4591325"/>
              <a:ext cx="649919" cy="3674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allout: Line 25">
              <a:extLst>
                <a:ext uri="{FF2B5EF4-FFF2-40B4-BE49-F238E27FC236}">
                  <a16:creationId xmlns:a16="http://schemas.microsoft.com/office/drawing/2014/main" id="{A0FC85A5-49E0-4DB1-9A98-27B766015BF3}"/>
                </a:ext>
              </a:extLst>
            </p:cNvPr>
            <p:cNvSpPr/>
            <p:nvPr/>
          </p:nvSpPr>
          <p:spPr>
            <a:xfrm>
              <a:off x="74826" y="5230493"/>
              <a:ext cx="763374" cy="367474"/>
            </a:xfrm>
            <a:prstGeom prst="borderCallout1">
              <a:avLst>
                <a:gd name="adj1" fmla="val 49607"/>
                <a:gd name="adj2" fmla="val 101132"/>
                <a:gd name="adj3" fmla="val -71479"/>
                <a:gd name="adj4" fmla="val 148934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31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4780-58A8-4622-BB43-D7EB71B7B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Hasil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B0C6C-D16A-42E2-A8F5-817EF12AA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16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dan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2"/>
              </a:rPr>
              <a:t>https://github.com/rezafaisal/ProteinSequenceClassificationProject</a:t>
            </a:r>
            <a:endParaRPr lang="en-US" dirty="0"/>
          </a:p>
          <a:p>
            <a:pPr lvl="1"/>
            <a:r>
              <a:rPr lang="en-US" dirty="0"/>
              <a:t>Improving Protein Sequence Classification Performance Using Adjacent and Overlapped Segments on Existing Protein Descriptors (</a:t>
            </a:r>
            <a:r>
              <a:rPr lang="en-US" dirty="0">
                <a:hlinkClick r:id="rId3"/>
              </a:rPr>
              <a:t>https://doi.org/10.4236/jbise.2018.116012</a:t>
            </a:r>
            <a:r>
              <a:rPr lang="en-US" dirty="0"/>
              <a:t>)</a:t>
            </a:r>
          </a:p>
          <a:p>
            <a:r>
              <a:rPr lang="en-US" dirty="0"/>
              <a:t>Protein Descriptor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digunakan</a:t>
            </a:r>
            <a:endParaRPr lang="en-US" dirty="0"/>
          </a:p>
          <a:p>
            <a:pPr lvl="1"/>
            <a:r>
              <a:rPr lang="en-US" dirty="0"/>
              <a:t>Amino Acid Composition</a:t>
            </a:r>
          </a:p>
          <a:p>
            <a:pPr lvl="1"/>
            <a:r>
              <a:rPr lang="en-US" dirty="0"/>
              <a:t>Dipeptide Composition</a:t>
            </a:r>
          </a:p>
          <a:p>
            <a:pPr lvl="1"/>
            <a:r>
              <a:rPr lang="en-US" dirty="0"/>
              <a:t>Composition/Transition/Distribution</a:t>
            </a:r>
          </a:p>
          <a:p>
            <a:pPr lvl="1"/>
            <a:r>
              <a:rPr lang="en-US" dirty="0"/>
              <a:t>Pseudo-Amino Acid Composition</a:t>
            </a:r>
          </a:p>
          <a:p>
            <a:r>
              <a:rPr lang="en-US"/>
              <a:t>Package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https://cran.r-project.org/web/packages/protr/vignettes/protr.html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0037C-2D9E-456F-B6FE-A1989148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62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F3C04A-E252-47A5-988C-852E7D22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Kasih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3F30A6-57FD-4225-83C8-1DAF4E8F9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https://github.com/rezafaisal/</a:t>
            </a:r>
          </a:p>
          <a:p>
            <a:r>
              <a:rPr lang="en-US" sz="4000" dirty="0">
                <a:solidFill>
                  <a:schemeClr val="tx1"/>
                </a:solidFill>
              </a:rPr>
              <a:t>email: reza.faisal@unlam.ac.id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3342F-2A5E-43E2-9778-7C098844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0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8A143-0C2E-419D-83F5-67258E33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6DAAC8-7DA3-4162-BA17-5CAF43759D32}"/>
              </a:ext>
            </a:extLst>
          </p:cNvPr>
          <p:cNvSpPr/>
          <p:nvPr/>
        </p:nvSpPr>
        <p:spPr>
          <a:xfrm rot="16200000">
            <a:off x="-3014600" y="3003536"/>
            <a:ext cx="6878864" cy="830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/>
              <a:t>Bioinformatika</a:t>
            </a:r>
            <a:endParaRPr lang="en-US" sz="5000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37BB3C6D-2556-41EA-9FFE-18E394D2D960}"/>
              </a:ext>
            </a:extLst>
          </p:cNvPr>
          <p:cNvSpPr/>
          <p:nvPr/>
        </p:nvSpPr>
        <p:spPr>
          <a:xfrm>
            <a:off x="1304144" y="1668905"/>
            <a:ext cx="1356610" cy="11017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Biologi</a:t>
            </a:r>
            <a:endParaRPr lang="en-US" sz="3000" dirty="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D7636F40-B88F-4D8B-B9C3-36A50DD62453}"/>
              </a:ext>
            </a:extLst>
          </p:cNvPr>
          <p:cNvSpPr/>
          <p:nvPr/>
        </p:nvSpPr>
        <p:spPr>
          <a:xfrm>
            <a:off x="1304144" y="4087318"/>
            <a:ext cx="1356610" cy="11017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Kimia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2608E43-C6BE-4310-9F20-6D05762F3E3A}"/>
              </a:ext>
            </a:extLst>
          </p:cNvPr>
          <p:cNvSpPr/>
          <p:nvPr/>
        </p:nvSpPr>
        <p:spPr>
          <a:xfrm>
            <a:off x="2817733" y="1621436"/>
            <a:ext cx="307299" cy="356765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1DFEAF-1D2A-44F3-9947-E28CA30B0710}"/>
              </a:ext>
            </a:extLst>
          </p:cNvPr>
          <p:cNvGrpSpPr/>
          <p:nvPr/>
        </p:nvGrpSpPr>
        <p:grpSpPr>
          <a:xfrm>
            <a:off x="895866" y="437904"/>
            <a:ext cx="7811208" cy="1649842"/>
            <a:chOff x="895866" y="437904"/>
            <a:chExt cx="7811208" cy="16498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A0BDBCC-56FF-4923-9342-39B459BBE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4925" y="437904"/>
              <a:ext cx="5222149" cy="1649842"/>
            </a:xfrm>
            <a:prstGeom prst="rect">
              <a:avLst/>
            </a:pr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07520D-9B22-4C62-BC02-B503A4868922}"/>
                </a:ext>
              </a:extLst>
            </p:cNvPr>
            <p:cNvCxnSpPr>
              <a:cxnSpLocks/>
              <a:stCxn id="11" idx="1"/>
              <a:endCxn id="33" idx="3"/>
            </p:cNvCxnSpPr>
            <p:nvPr/>
          </p:nvCxnSpPr>
          <p:spPr>
            <a:xfrm flipH="1" flipV="1">
              <a:off x="3274533" y="706097"/>
              <a:ext cx="210392" cy="55672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C0EAA1-C4D2-4772-A0C7-9BF1EF155E92}"/>
                </a:ext>
              </a:extLst>
            </p:cNvPr>
            <p:cNvSpPr txBox="1"/>
            <p:nvPr/>
          </p:nvSpPr>
          <p:spPr>
            <a:xfrm>
              <a:off x="895866" y="475264"/>
              <a:ext cx="2378667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Microarray Image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4425B8-4E62-4A61-8C92-B714B74F6A5A}"/>
              </a:ext>
            </a:extLst>
          </p:cNvPr>
          <p:cNvGrpSpPr/>
          <p:nvPr/>
        </p:nvGrpSpPr>
        <p:grpSpPr>
          <a:xfrm>
            <a:off x="3419308" y="1245041"/>
            <a:ext cx="8099660" cy="3248904"/>
            <a:chOff x="3419308" y="1245041"/>
            <a:chExt cx="8099660" cy="32489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D67719-0CB1-4B86-8DDF-FD96B598A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9308" y="2364054"/>
              <a:ext cx="7059558" cy="212989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1548AC-5424-4BB2-BFA5-7E34E1D70927}"/>
                </a:ext>
              </a:extLst>
            </p:cNvPr>
            <p:cNvSpPr txBox="1"/>
            <p:nvPr/>
          </p:nvSpPr>
          <p:spPr>
            <a:xfrm>
              <a:off x="9140301" y="1245041"/>
              <a:ext cx="2378667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Brain Scan Image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60E5AF3-6F57-4B13-A36C-C504FFE8171E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 flipV="1">
              <a:off x="9710442" y="1706706"/>
              <a:ext cx="619193" cy="6573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7A86AE-D79A-49E4-865E-BABD1D04BFD5}"/>
              </a:ext>
            </a:extLst>
          </p:cNvPr>
          <p:cNvGrpSpPr/>
          <p:nvPr/>
        </p:nvGrpSpPr>
        <p:grpSpPr>
          <a:xfrm>
            <a:off x="3419308" y="4592460"/>
            <a:ext cx="8692552" cy="2129015"/>
            <a:chOff x="3419308" y="4592460"/>
            <a:chExt cx="8692552" cy="21290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592C0A-1C75-4E35-8E37-1ABCB9B9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9308" y="4592460"/>
              <a:ext cx="6113110" cy="212901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63F97E9-2BD3-4F21-8812-04B6CDE7159F}"/>
                </a:ext>
              </a:extLst>
            </p:cNvPr>
            <p:cNvSpPr txBox="1"/>
            <p:nvPr/>
          </p:nvSpPr>
          <p:spPr>
            <a:xfrm>
              <a:off x="10156632" y="4643408"/>
              <a:ext cx="1955228" cy="8309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Breast Cancer Image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28CBB0D-4130-45E9-8A4A-83EA7E172C55}"/>
                </a:ext>
              </a:extLst>
            </p:cNvPr>
            <p:cNvCxnSpPr>
              <a:cxnSpLocks/>
              <a:stCxn id="10" idx="3"/>
              <a:endCxn id="52" idx="1"/>
            </p:cNvCxnSpPr>
            <p:nvPr/>
          </p:nvCxnSpPr>
          <p:spPr>
            <a:xfrm flipV="1">
              <a:off x="9532418" y="5058907"/>
              <a:ext cx="624214" cy="5980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52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7A513D-C0AA-4553-9D14-7B435965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oleh Machine Learning </a:t>
            </a:r>
            <a:r>
              <a:rPr lang="en-US" dirty="0" err="1"/>
              <a:t>terhadap</a:t>
            </a:r>
            <a:r>
              <a:rPr lang="en-US" dirty="0"/>
              <a:t> data </a:t>
            </a:r>
            <a:r>
              <a:rPr lang="en-US" dirty="0" err="1"/>
              <a:t>tersebut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BC9E4-78DF-49BE-8785-FD9A4ECFB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E2F5EA-D966-4AE0-AC5B-52E80E74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6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B2161-5D60-43F4-B43B-F9A66FC5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DE2CB-0703-41EE-8E69-4AD754B0F920}"/>
              </a:ext>
            </a:extLst>
          </p:cNvPr>
          <p:cNvSpPr/>
          <p:nvPr/>
        </p:nvSpPr>
        <p:spPr>
          <a:xfrm rot="16200000">
            <a:off x="-3014600" y="3003536"/>
            <a:ext cx="6878864" cy="830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Machine Learning  pada </a:t>
            </a:r>
            <a:r>
              <a:rPr lang="en-US" sz="3200" dirty="0" err="1"/>
              <a:t>Bioinformatika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C8605B-4895-4A58-AFB4-86C5E1DDFDFE}"/>
              </a:ext>
            </a:extLst>
          </p:cNvPr>
          <p:cNvSpPr/>
          <p:nvPr/>
        </p:nvSpPr>
        <p:spPr>
          <a:xfrm>
            <a:off x="2633681" y="844370"/>
            <a:ext cx="6703266" cy="172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/>
              <a:t>GENOMICS</a:t>
            </a:r>
          </a:p>
          <a:p>
            <a:pPr algn="r"/>
            <a:endParaRPr lang="en-US" sz="2800" dirty="0"/>
          </a:p>
          <a:p>
            <a:pPr algn="r"/>
            <a:endParaRPr lang="en-US" sz="2800" dirty="0"/>
          </a:p>
          <a:p>
            <a:pPr algn="r"/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F02A31-CE81-437F-BE3F-2002D05C21A6}"/>
              </a:ext>
            </a:extLst>
          </p:cNvPr>
          <p:cNvSpPr/>
          <p:nvPr/>
        </p:nvSpPr>
        <p:spPr>
          <a:xfrm>
            <a:off x="2633681" y="2786902"/>
            <a:ext cx="6672529" cy="16526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800" dirty="0"/>
          </a:p>
          <a:p>
            <a:pPr algn="r"/>
            <a:endParaRPr lang="en-US" sz="2800" dirty="0"/>
          </a:p>
          <a:p>
            <a:pPr algn="r"/>
            <a:r>
              <a:rPr lang="en-US" sz="2800" b="1" dirty="0"/>
              <a:t>PROTEOMICS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BCA4D-626B-4E86-A9F6-3CDE357FDE89}"/>
              </a:ext>
            </a:extLst>
          </p:cNvPr>
          <p:cNvSpPr/>
          <p:nvPr/>
        </p:nvSpPr>
        <p:spPr>
          <a:xfrm>
            <a:off x="9496569" y="1820584"/>
            <a:ext cx="2428484" cy="12788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/>
              <a:t>SYSTEM BIOLOGY</a:t>
            </a:r>
          </a:p>
          <a:p>
            <a:endParaRPr lang="en-US" sz="2200" b="1" dirty="0"/>
          </a:p>
          <a:p>
            <a:endParaRPr lang="en-US" sz="22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AA1C4-3925-4F1A-A832-908C52F7923C}"/>
              </a:ext>
            </a:extLst>
          </p:cNvPr>
          <p:cNvSpPr/>
          <p:nvPr/>
        </p:nvSpPr>
        <p:spPr>
          <a:xfrm rot="16200000">
            <a:off x="8852605" y="3555726"/>
            <a:ext cx="3716410" cy="20477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  <a:p>
            <a:pPr algn="r"/>
            <a:endParaRPr lang="en-US" sz="2800" dirty="0">
              <a:solidFill>
                <a:schemeClr val="tx1"/>
              </a:solidFill>
            </a:endParaRPr>
          </a:p>
          <a:p>
            <a:pPr algn="r"/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MICROARRAY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B0EDD7-1725-43F7-8C0D-152DA17AB115}"/>
              </a:ext>
            </a:extLst>
          </p:cNvPr>
          <p:cNvSpPr/>
          <p:nvPr/>
        </p:nvSpPr>
        <p:spPr>
          <a:xfrm>
            <a:off x="997574" y="186997"/>
            <a:ext cx="2741533" cy="16335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>
                <a:solidFill>
                  <a:schemeClr val="tx1"/>
                </a:solidFill>
              </a:rPr>
              <a:t>EVOLUTION</a:t>
            </a:r>
          </a:p>
          <a:p>
            <a:pPr algn="r"/>
            <a:endParaRPr lang="en-US" sz="2800" dirty="0">
              <a:solidFill>
                <a:schemeClr val="tx1"/>
              </a:solidFill>
            </a:endParaRPr>
          </a:p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D058D-CA6B-4C68-944F-F1F5F4B2EC54}"/>
              </a:ext>
            </a:extLst>
          </p:cNvPr>
          <p:cNvSpPr/>
          <p:nvPr/>
        </p:nvSpPr>
        <p:spPr>
          <a:xfrm rot="16200000">
            <a:off x="1450315" y="1506043"/>
            <a:ext cx="1829002" cy="27415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1"/>
                </a:solidFill>
              </a:rPr>
              <a:t>TEXT MINING</a:t>
            </a:r>
          </a:p>
          <a:p>
            <a:endParaRPr lang="en-US" sz="2200" b="1" dirty="0">
              <a:solidFill>
                <a:schemeClr val="tx1"/>
              </a:solidFill>
            </a:endParaRPr>
          </a:p>
          <a:p>
            <a:endParaRPr lang="en-US" sz="2200" b="1" dirty="0">
              <a:solidFill>
                <a:schemeClr val="tx1"/>
              </a:solidFill>
            </a:endParaRPr>
          </a:p>
          <a:p>
            <a:endParaRPr lang="en-US" sz="2200" b="1" dirty="0">
              <a:solidFill>
                <a:schemeClr val="tx1"/>
              </a:solidFill>
            </a:endParaRPr>
          </a:p>
          <a:p>
            <a:endParaRPr lang="en-US" sz="2200" b="1" dirty="0">
              <a:solidFill>
                <a:schemeClr val="tx1"/>
              </a:solidFill>
            </a:endParaRPr>
          </a:p>
          <a:p>
            <a:endParaRPr lang="en-US" sz="2200" b="1" dirty="0">
              <a:solidFill>
                <a:schemeClr val="tx1"/>
              </a:solidFill>
            </a:endParaRPr>
          </a:p>
          <a:p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E53F9B-082C-4DD7-9BCD-E48053AB8D89}"/>
              </a:ext>
            </a:extLst>
          </p:cNvPr>
          <p:cNvSpPr/>
          <p:nvPr/>
        </p:nvSpPr>
        <p:spPr>
          <a:xfrm>
            <a:off x="4327642" y="4572371"/>
            <a:ext cx="5009305" cy="19110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 dirty="0"/>
              <a:t>OTHER APPLICATION</a:t>
            </a:r>
          </a:p>
          <a:p>
            <a:pPr algn="r"/>
            <a:endParaRPr lang="en-US" sz="2800" b="1" dirty="0"/>
          </a:p>
          <a:p>
            <a:pPr algn="r"/>
            <a:endParaRPr lang="en-US" sz="2800" b="1" dirty="0"/>
          </a:p>
          <a:p>
            <a:pPr algn="r"/>
            <a:endParaRPr lang="en-US" sz="28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0A7867-FA7A-48C9-99D5-BDC093476601}"/>
              </a:ext>
            </a:extLst>
          </p:cNvPr>
          <p:cNvSpPr/>
          <p:nvPr/>
        </p:nvSpPr>
        <p:spPr>
          <a:xfrm>
            <a:off x="3936007" y="2876810"/>
            <a:ext cx="2567480" cy="8730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Protein Function Prediction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C7742C-5695-4A83-9299-BACC971B7185}"/>
              </a:ext>
            </a:extLst>
          </p:cNvPr>
          <p:cNvSpPr/>
          <p:nvPr/>
        </p:nvSpPr>
        <p:spPr>
          <a:xfrm>
            <a:off x="3973999" y="1602298"/>
            <a:ext cx="2529487" cy="78015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 Function Prediction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BAD3DFC-F4D5-4462-9EF9-259459144154}"/>
              </a:ext>
            </a:extLst>
          </p:cNvPr>
          <p:cNvSpPr/>
          <p:nvPr/>
        </p:nvSpPr>
        <p:spPr>
          <a:xfrm>
            <a:off x="6626727" y="1571716"/>
            <a:ext cx="2529487" cy="78015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RNA Structure Prediction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DE6C6A-0B1A-4EC6-ABB6-046B69FB5892}"/>
              </a:ext>
            </a:extLst>
          </p:cNvPr>
          <p:cNvSpPr/>
          <p:nvPr/>
        </p:nvSpPr>
        <p:spPr>
          <a:xfrm>
            <a:off x="6626727" y="2876810"/>
            <a:ext cx="2567480" cy="8730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Protein Structure Prediction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6951CBB-4FB7-4BDB-A714-99870B9E6A31}"/>
              </a:ext>
            </a:extLst>
          </p:cNvPr>
          <p:cNvSpPr/>
          <p:nvPr/>
        </p:nvSpPr>
        <p:spPr>
          <a:xfrm>
            <a:off x="9841271" y="3004043"/>
            <a:ext cx="1739078" cy="115689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Microarray Image Analysis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FD39E99-47F8-41CE-980D-2AC19CECBA69}"/>
              </a:ext>
            </a:extLst>
          </p:cNvPr>
          <p:cNvSpPr/>
          <p:nvPr/>
        </p:nvSpPr>
        <p:spPr>
          <a:xfrm>
            <a:off x="6775907" y="5202687"/>
            <a:ext cx="2418300" cy="8121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Biomedial</a:t>
            </a:r>
            <a:r>
              <a:rPr lang="en-US" sz="2400" dirty="0"/>
              <a:t> Data Analysis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FDF1D71-05FD-4146-B64D-B10A4CF962B2}"/>
              </a:ext>
            </a:extLst>
          </p:cNvPr>
          <p:cNvSpPr/>
          <p:nvPr/>
        </p:nvSpPr>
        <p:spPr>
          <a:xfrm>
            <a:off x="1517704" y="2103791"/>
            <a:ext cx="1917426" cy="11005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Gene &amp; Protein Data Annotation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E87CB0-3D61-4493-8FD4-25CCA95E9102}"/>
              </a:ext>
            </a:extLst>
          </p:cNvPr>
          <p:cNvSpPr/>
          <p:nvPr/>
        </p:nvSpPr>
        <p:spPr>
          <a:xfrm>
            <a:off x="1126383" y="814079"/>
            <a:ext cx="2523919" cy="8637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phylogenetic tree construction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DECDE-87B5-427B-A676-197241139C4D}"/>
              </a:ext>
            </a:extLst>
          </p:cNvPr>
          <p:cNvGrpSpPr/>
          <p:nvPr/>
        </p:nvGrpSpPr>
        <p:grpSpPr>
          <a:xfrm>
            <a:off x="1369039" y="3705801"/>
            <a:ext cx="2972027" cy="2011447"/>
            <a:chOff x="5452380" y="101190"/>
            <a:chExt cx="2953369" cy="226536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2D2EDDB-3588-4C3A-A51E-A74069B1A9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34247" y="101190"/>
              <a:ext cx="1771502" cy="17454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49CEC8C-56D3-4526-8418-E3B945634385}"/>
                </a:ext>
              </a:extLst>
            </p:cNvPr>
            <p:cNvSpPr txBox="1"/>
            <p:nvPr/>
          </p:nvSpPr>
          <p:spPr>
            <a:xfrm>
              <a:off x="5452380" y="1846612"/>
              <a:ext cx="2363734" cy="5199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rgbClr val="FF0000"/>
                  </a:solidFill>
                </a:rPr>
                <a:t>Fokus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riset</a:t>
              </a:r>
              <a:r>
                <a:rPr lang="en-US" sz="2400" dirty="0">
                  <a:solidFill>
                    <a:srgbClr val="FF0000"/>
                  </a:solidFill>
                </a:rPr>
                <a:t> </a:t>
              </a:r>
              <a:r>
                <a:rPr lang="en-US" sz="2400" dirty="0" err="1">
                  <a:solidFill>
                    <a:srgbClr val="FF0000"/>
                  </a:solidFill>
                </a:rPr>
                <a:t>saya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505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1B9BF2-162C-4CB6-AF52-4D4334EC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Manusia</a:t>
            </a:r>
            <a:r>
              <a:rPr lang="en-US" dirty="0"/>
              <a:t> &amp;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22606-42B8-4308-BDA7-2A74898E7E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71FF3-E516-4323-A94A-C03F1134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32C9A-C3C4-4E67-9033-D1C8587CD1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2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4189</TotalTime>
  <Words>2256</Words>
  <Application>Microsoft Office PowerPoint</Application>
  <PresentationFormat>Widescreen</PresentationFormat>
  <Paragraphs>769</Paragraphs>
  <Slides>57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Calibri Light (Headings)</vt:lpstr>
      <vt:lpstr>courier</vt:lpstr>
      <vt:lpstr>Courier New</vt:lpstr>
      <vt:lpstr>Wingdings</vt:lpstr>
      <vt:lpstr>Office Theme</vt:lpstr>
      <vt:lpstr>Penerapan Machine Learning di Bidang Bioinformatika</vt:lpstr>
      <vt:lpstr>M Reza Faisal</vt:lpstr>
      <vt:lpstr>PowerPoint Presentation</vt:lpstr>
      <vt:lpstr>PowerPoint Presentation</vt:lpstr>
      <vt:lpstr>PowerPoint Presentation</vt:lpstr>
      <vt:lpstr>PowerPoint Presentation</vt:lpstr>
      <vt:lpstr>Apa yang bisa dilakukan oleh Machine Learning terhadap data tersebut?</vt:lpstr>
      <vt:lpstr>PowerPoint Presentation</vt:lpstr>
      <vt:lpstr>Manusia &amp; Komputer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Bagaimana memanfaatkan komputer untuk menentukan nama hewan atau menentukan kategori dokumen?</vt:lpstr>
      <vt:lpstr>Algoritma menentukan nama hewan</vt:lpstr>
      <vt:lpstr>Perlu ditemukan cara agar komputer dapat mengikuti kemampuan manusia dalam belajar</vt:lpstr>
      <vt:lpstr>Pengantar Machine Learning 1/4</vt:lpstr>
      <vt:lpstr>Pengantar Machine Learning 2/4</vt:lpstr>
      <vt:lpstr>Pengantar Machine Learning 3/4</vt:lpstr>
      <vt:lpstr>Pengantar Machine Learning 4/4</vt:lpstr>
      <vt:lpstr>Jenis Algoritma Machine Learning 1/3</vt:lpstr>
      <vt:lpstr>Jenis Algoritma Machine Learning 2/3</vt:lpstr>
      <vt:lpstr>Jenis Algoritma Machine Learning 3/3</vt:lpstr>
      <vt:lpstr>Supervised Learning </vt:lpstr>
      <vt:lpstr>Kinerja Algoritma Klasifikasi</vt:lpstr>
      <vt:lpstr>Supervised Learning </vt:lpstr>
      <vt:lpstr>Supervised Learning: Klasifikasi &amp; Regresi</vt:lpstr>
      <vt:lpstr>Supervised Learning: Klasifikasi &amp; Regresi</vt:lpstr>
      <vt:lpstr>Sebutkan contoh kasus lain yang bisa diselesaikan dengan klasifikasi &amp; regresi! </vt:lpstr>
      <vt:lpstr>Unsupervised Learning</vt:lpstr>
      <vt:lpstr>Unsupervised Learning - Hierarchical Clustering</vt:lpstr>
      <vt:lpstr>Unsupervised Learning - Clustering</vt:lpstr>
      <vt:lpstr>Masalah apalagi yang dapat diselesaikan dengan “clustering”?</vt:lpstr>
      <vt:lpstr>Format Data yang dikenali oleh Learning Algorithm</vt:lpstr>
      <vt:lpstr>Data</vt:lpstr>
      <vt:lpstr>Data – Format Data</vt:lpstr>
      <vt:lpstr>Data – Format Data</vt:lpstr>
      <vt:lpstr>Feature Extraction:  Kasus Klasifikasi Pelajar Teladan</vt:lpstr>
      <vt:lpstr>Feature Extraction:  Kasus Klasifikasi Pelajar Teladan</vt:lpstr>
      <vt:lpstr>Penerapan Machine Learning pada Bioinformatika</vt:lpstr>
      <vt:lpstr>PowerPoint Presentation</vt:lpstr>
      <vt:lpstr>PowerPoint Presentation</vt:lpstr>
      <vt:lpstr>Ide Riset Penerapan Machine Learning  di Bidang Bioinformatika</vt:lpstr>
      <vt:lpstr>Tujuan Riset Klasifikasi</vt:lpstr>
      <vt:lpstr>Protein Function Prediction</vt:lpstr>
      <vt:lpstr>Ide Riset – Feature Extraction</vt:lpstr>
      <vt:lpstr>Protein Descriptor 1/2</vt:lpstr>
      <vt:lpstr>Protein Descriptor 2/2</vt:lpstr>
      <vt:lpstr>Feature Extraction – Membuat Feature Representation Baru 1/5</vt:lpstr>
      <vt:lpstr>Feature Extraction – Membuat Feature Representation Baru 2/5</vt:lpstr>
      <vt:lpstr>Feature Extraction – Membuat Feature Representation Baru 3/5</vt:lpstr>
      <vt:lpstr>Feature Extraction – Membuat Feature Representation Baru 4/5</vt:lpstr>
      <vt:lpstr>Feature Extraction – Membuat Feature Representation Baru 5/5</vt:lpstr>
      <vt:lpstr>Data &amp; Hasil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Penerapan Machine Learning di Bidang Bioinformatika</dc:title>
  <dc:creator>M Reza Faisal</dc:creator>
  <cp:lastModifiedBy>M Reza Faisal</cp:lastModifiedBy>
  <cp:revision>286</cp:revision>
  <dcterms:created xsi:type="dcterms:W3CDTF">2018-11-15T23:23:09Z</dcterms:created>
  <dcterms:modified xsi:type="dcterms:W3CDTF">2018-11-28T15:21:35Z</dcterms:modified>
</cp:coreProperties>
</file>